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91" r:id="rId10"/>
    <p:sldId id="264" r:id="rId11"/>
    <p:sldId id="266" r:id="rId12"/>
    <p:sldId id="265" r:id="rId13"/>
    <p:sldId id="267" r:id="rId14"/>
    <p:sldId id="274" r:id="rId15"/>
    <p:sldId id="275" r:id="rId16"/>
    <p:sldId id="271" r:id="rId17"/>
    <p:sldId id="276" r:id="rId18"/>
    <p:sldId id="277" r:id="rId19"/>
    <p:sldId id="270" r:id="rId20"/>
    <p:sldId id="268" r:id="rId21"/>
    <p:sldId id="269" r:id="rId22"/>
    <p:sldId id="294" r:id="rId23"/>
    <p:sldId id="272" r:id="rId24"/>
    <p:sldId id="273" r:id="rId25"/>
    <p:sldId id="278" r:id="rId26"/>
    <p:sldId id="279" r:id="rId27"/>
    <p:sldId id="295" r:id="rId28"/>
    <p:sldId id="296" r:id="rId29"/>
    <p:sldId id="280" r:id="rId30"/>
    <p:sldId id="281" r:id="rId31"/>
    <p:sldId id="282" r:id="rId32"/>
    <p:sldId id="287" r:id="rId33"/>
    <p:sldId id="290" r:id="rId34"/>
    <p:sldId id="283" r:id="rId35"/>
    <p:sldId id="284" r:id="rId36"/>
    <p:sldId id="285" r:id="rId37"/>
    <p:sldId id="297" r:id="rId38"/>
    <p:sldId id="286" r:id="rId39"/>
    <p:sldId id="288" r:id="rId40"/>
    <p:sldId id="289" r:id="rId41"/>
    <p:sldId id="293" r:id="rId42"/>
    <p:sldId id="298" r:id="rId43"/>
    <p:sldId id="292"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13" autoAdjust="0"/>
  </p:normalViewPr>
  <p:slideViewPr>
    <p:cSldViewPr>
      <p:cViewPr varScale="1">
        <p:scale>
          <a:sx n="80" d="100"/>
          <a:sy n="80" d="100"/>
        </p:scale>
        <p:origin x="4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8AD021-1F68-4562-A5BE-A9F525E2477F}" type="datetimeFigureOut">
              <a:rPr lang="en-US" smtClean="0"/>
              <a:pPr/>
              <a:t>1/29/2023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550F83-93B7-4B61-9C43-9A43BBE0EF0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550F83-93B7-4B61-9C43-9A43BBE0EF0F}" type="slidenum">
              <a:rPr lang="en-US" smtClean="0"/>
              <a:pPr/>
              <a:t>25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550F83-93B7-4B61-9C43-9A43BBE0EF0F}"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Manchester CT home of the paper supplier. Show large watermark that was in the paper stock.</a:t>
            </a:r>
          </a:p>
        </p:txBody>
      </p:sp>
      <p:sp>
        <p:nvSpPr>
          <p:cNvPr id="4" name="Slide Number Placeholder 3"/>
          <p:cNvSpPr>
            <a:spLocks noGrp="1"/>
          </p:cNvSpPr>
          <p:nvPr>
            <p:ph type="sldNum" sz="quarter" idx="5"/>
          </p:nvPr>
        </p:nvSpPr>
        <p:spPr/>
        <p:txBody>
          <a:bodyPr/>
          <a:lstStyle/>
          <a:p>
            <a:fld id="{65550F83-93B7-4B61-9C43-9A43BBE0EF0F}" type="slidenum">
              <a:rPr lang="en-US" smtClean="0"/>
              <a:pPr/>
              <a:t>34</a:t>
            </a:fld>
            <a:endParaRPr lang="en-US"/>
          </a:p>
        </p:txBody>
      </p:sp>
    </p:spTree>
    <p:extLst>
      <p:ext uri="{BB962C8B-B14F-4D97-AF65-F5344CB8AC3E}">
        <p14:creationId xmlns:p14="http://schemas.microsoft.com/office/powerpoint/2010/main" val="1371851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Different Color cachet</a:t>
            </a:r>
          </a:p>
        </p:txBody>
      </p:sp>
      <p:sp>
        <p:nvSpPr>
          <p:cNvPr id="4" name="Slide Number Placeholder 3"/>
          <p:cNvSpPr>
            <a:spLocks noGrp="1"/>
          </p:cNvSpPr>
          <p:nvPr>
            <p:ph type="sldNum" sz="quarter" idx="5"/>
          </p:nvPr>
        </p:nvSpPr>
        <p:spPr/>
        <p:txBody>
          <a:bodyPr/>
          <a:lstStyle/>
          <a:p>
            <a:fld id="{65550F83-93B7-4B61-9C43-9A43BBE0EF0F}" type="slidenum">
              <a:rPr lang="en-US" smtClean="0"/>
              <a:pPr/>
              <a:t>35</a:t>
            </a:fld>
            <a:endParaRPr lang="en-US"/>
          </a:p>
        </p:txBody>
      </p:sp>
    </p:spTree>
    <p:extLst>
      <p:ext uri="{BB962C8B-B14F-4D97-AF65-F5344CB8AC3E}">
        <p14:creationId xmlns:p14="http://schemas.microsoft.com/office/powerpoint/2010/main" val="3242394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Color cachet for each day a t the show plus Cinderella labels</a:t>
            </a:r>
          </a:p>
        </p:txBody>
      </p:sp>
      <p:sp>
        <p:nvSpPr>
          <p:cNvPr id="4" name="Slide Number Placeholder 3"/>
          <p:cNvSpPr>
            <a:spLocks noGrp="1"/>
          </p:cNvSpPr>
          <p:nvPr>
            <p:ph type="sldNum" sz="quarter" idx="5"/>
          </p:nvPr>
        </p:nvSpPr>
        <p:spPr/>
        <p:txBody>
          <a:bodyPr/>
          <a:lstStyle/>
          <a:p>
            <a:fld id="{65550F83-93B7-4B61-9C43-9A43BBE0EF0F}" type="slidenum">
              <a:rPr lang="en-US" smtClean="0"/>
              <a:pPr/>
              <a:t>36</a:t>
            </a:fld>
            <a:endParaRPr lang="en-US"/>
          </a:p>
        </p:txBody>
      </p:sp>
    </p:spTree>
    <p:extLst>
      <p:ext uri="{BB962C8B-B14F-4D97-AF65-F5344CB8AC3E}">
        <p14:creationId xmlns:p14="http://schemas.microsoft.com/office/powerpoint/2010/main" val="1924692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Visiting Postal Administrations </a:t>
            </a:r>
          </a:p>
        </p:txBody>
      </p:sp>
      <p:sp>
        <p:nvSpPr>
          <p:cNvPr id="4" name="Slide Number Placeholder 3"/>
          <p:cNvSpPr>
            <a:spLocks noGrp="1"/>
          </p:cNvSpPr>
          <p:nvPr>
            <p:ph type="sldNum" sz="quarter" idx="5"/>
          </p:nvPr>
        </p:nvSpPr>
        <p:spPr/>
        <p:txBody>
          <a:bodyPr/>
          <a:lstStyle/>
          <a:p>
            <a:fld id="{65550F83-93B7-4B61-9C43-9A43BBE0EF0F}" type="slidenum">
              <a:rPr lang="en-US" smtClean="0"/>
              <a:pPr/>
              <a:t>37</a:t>
            </a:fld>
            <a:endParaRPr lang="en-US"/>
          </a:p>
        </p:txBody>
      </p:sp>
    </p:spTree>
    <p:extLst>
      <p:ext uri="{BB962C8B-B14F-4D97-AF65-F5344CB8AC3E}">
        <p14:creationId xmlns:p14="http://schemas.microsoft.com/office/powerpoint/2010/main" val="2832755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25D3398-3AAC-4DEE-A051-ED31B65657C0}"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5D3398-3AAC-4DEE-A051-ED31B65657C0}"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3398-3AAC-4DEE-A051-ED31B65657C0}"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5D3398-3AAC-4DEE-A051-ED31B65657C0}" type="datetimeFigureOut">
              <a:rPr lang="en-US" smtClean="0"/>
              <a:pPr/>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5D3398-3AAC-4DEE-A051-ED31B65657C0}" type="datetimeFigureOut">
              <a:rPr lang="en-US" smtClean="0"/>
              <a:pPr/>
              <a:t>1/29/2023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5D3398-3AAC-4DEE-A051-ED31B65657C0}" type="datetimeFigureOut">
              <a:rPr lang="en-US" smtClean="0"/>
              <a:pPr/>
              <a:t>1/29/2023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D3398-3AAC-4DEE-A051-ED31B65657C0}" type="datetimeFigureOut">
              <a:rPr lang="en-US" smtClean="0"/>
              <a:pPr/>
              <a:t>1/29/2023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5D3398-3AAC-4DEE-A051-ED31B65657C0}" type="datetimeFigureOut">
              <a:rPr lang="en-US" smtClean="0"/>
              <a:pPr/>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5D3398-3AAC-4DEE-A051-ED31B65657C0}" type="datetimeFigureOut">
              <a:rPr lang="en-US" smtClean="0"/>
              <a:pPr/>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5D3398-3AAC-4DEE-A051-ED31B65657C0}"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5D3398-3AAC-4DEE-A051-ED31B65657C0}"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7DBF5-3CAF-4804-BA7E-546DF0F7B49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D3398-3AAC-4DEE-A051-ED31B65657C0}" type="datetimeFigureOut">
              <a:rPr lang="en-US" smtClean="0"/>
              <a:pPr/>
              <a:t>1/29/2023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67DBF5-3CAF-4804-BA7E-546DF0F7B49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0"/>
            <a:ext cx="8534400" cy="1470025"/>
          </a:xfrm>
        </p:spPr>
        <p:txBody>
          <a:bodyPr/>
          <a:lstStyle/>
          <a:p>
            <a:r>
              <a:rPr lang="en-US" b="1" dirty="0">
                <a:latin typeface="Times New Roman" pitchFamily="18" charset="0"/>
                <a:cs typeface="Times New Roman" pitchFamily="18" charset="0"/>
              </a:rPr>
              <a:t>Centenary of the U.S. Postal Card</a:t>
            </a:r>
          </a:p>
        </p:txBody>
      </p:sp>
      <p:sp>
        <p:nvSpPr>
          <p:cNvPr id="3" name="Subtitle 2"/>
          <p:cNvSpPr>
            <a:spLocks noGrp="1"/>
          </p:cNvSpPr>
          <p:nvPr>
            <p:ph type="subTitle" idx="1"/>
          </p:nvPr>
        </p:nvSpPr>
        <p:spPr/>
        <p:txBody>
          <a:bodyPr/>
          <a:lstStyle/>
          <a:p>
            <a:endParaRPr lang="en-US"/>
          </a:p>
        </p:txBody>
      </p:sp>
      <p:pic>
        <p:nvPicPr>
          <p:cNvPr id="4" name="Picture 3" descr="UX1 UX65_0002.jpg"/>
          <p:cNvPicPr>
            <a:picLocks noChangeAspect="1"/>
          </p:cNvPicPr>
          <p:nvPr/>
        </p:nvPicPr>
        <p:blipFill>
          <a:blip r:embed="rId2"/>
          <a:srcRect l="1024" t="3355" r="1710" b="2717"/>
          <a:stretch>
            <a:fillRect/>
          </a:stretch>
        </p:blipFill>
        <p:spPr>
          <a:xfrm>
            <a:off x="1066800" y="1676400"/>
            <a:ext cx="7239000" cy="42672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0" y="274638"/>
            <a:ext cx="2743200" cy="4297362"/>
          </a:xfrm>
        </p:spPr>
        <p:txBody>
          <a:bodyPr>
            <a:normAutofit/>
          </a:bodyPr>
          <a:lstStyle/>
          <a:p>
            <a:r>
              <a:rPr lang="en-US" sz="4000" b="1" dirty="0">
                <a:latin typeface="Times New Roman" pitchFamily="18" charset="0"/>
                <a:cs typeface="Times New Roman" pitchFamily="18" charset="0"/>
              </a:rPr>
              <a:t>USPS Press Release</a:t>
            </a:r>
          </a:p>
        </p:txBody>
      </p:sp>
      <p:pic>
        <p:nvPicPr>
          <p:cNvPr id="4" name="Content Placeholder 3" descr="UX65_0002.jpg"/>
          <p:cNvPicPr>
            <a:picLocks noGrp="1" noChangeAspect="1"/>
          </p:cNvPicPr>
          <p:nvPr>
            <p:ph idx="1"/>
          </p:nvPr>
        </p:nvPicPr>
        <p:blipFill>
          <a:blip r:embed="rId2" cstate="print"/>
          <a:stretch>
            <a:fillRect/>
          </a:stretch>
        </p:blipFill>
        <p:spPr>
          <a:xfrm rot="21057772">
            <a:off x="811732" y="608499"/>
            <a:ext cx="4327385" cy="5826426"/>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362200"/>
            <a:ext cx="3352800" cy="1828800"/>
          </a:xfrm>
          <a:noFill/>
        </p:spPr>
        <p:txBody>
          <a:bodyPr>
            <a:normAutofit/>
          </a:bodyPr>
          <a:lstStyle/>
          <a:p>
            <a:r>
              <a:rPr lang="en-US" sz="3200" b="1" dirty="0">
                <a:latin typeface="Times New Roman" pitchFamily="18" charset="0"/>
                <a:cs typeface="Times New Roman" pitchFamily="18" charset="0"/>
              </a:rPr>
              <a:t>Commemorative </a:t>
            </a:r>
            <a:br>
              <a:rPr lang="en-US" sz="3200" b="1" dirty="0">
                <a:latin typeface="Times New Roman" pitchFamily="18" charset="0"/>
                <a:cs typeface="Times New Roman" pitchFamily="18" charset="0"/>
              </a:rPr>
            </a:br>
            <a:r>
              <a:rPr lang="en-US" sz="3200" b="1" dirty="0">
                <a:latin typeface="Times New Roman" pitchFamily="18" charset="0"/>
                <a:cs typeface="Times New Roman" pitchFamily="18" charset="0"/>
              </a:rPr>
              <a:t>Panel</a:t>
            </a:r>
          </a:p>
        </p:txBody>
      </p:sp>
      <p:pic>
        <p:nvPicPr>
          <p:cNvPr id="4" name="Content Placeholder 3" descr="UX65_0001.jpg"/>
          <p:cNvPicPr>
            <a:picLocks noGrp="1" noChangeAspect="1"/>
          </p:cNvPicPr>
          <p:nvPr>
            <p:ph idx="1"/>
          </p:nvPr>
        </p:nvPicPr>
        <p:blipFill>
          <a:blip r:embed="rId2" cstate="print"/>
          <a:srcRect l="1523" t="724" b="1719"/>
          <a:stretch>
            <a:fillRect/>
          </a:stretch>
        </p:blipFill>
        <p:spPr>
          <a:xfrm>
            <a:off x="3886200" y="152400"/>
            <a:ext cx="4925537" cy="6400800"/>
          </a:xfrm>
          <a:prstGeom prst="rect">
            <a:avLst/>
          </a:prstGeom>
          <a:ln w="19050" cap="sq">
            <a:solidFill>
              <a:srgbClr val="000000"/>
            </a:solidFill>
            <a:miter lim="800000"/>
          </a:ln>
          <a:effectLst>
            <a:outerShdw blurRad="57150" dist="50800" dir="2700000" algn="tl" rotWithShape="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UX1 UX65_0001.jpg"/>
          <p:cNvPicPr>
            <a:picLocks noGrp="1" noChangeAspect="1"/>
          </p:cNvPicPr>
          <p:nvPr>
            <p:ph idx="1"/>
          </p:nvPr>
        </p:nvPicPr>
        <p:blipFill>
          <a:blip r:embed="rId2" cstate="print"/>
          <a:srcRect l="1560" t="2530" r="1747" b="3846"/>
          <a:stretch>
            <a:fillRect/>
          </a:stretch>
        </p:blipFill>
        <p:spPr>
          <a:xfrm rot="20904528">
            <a:off x="654358" y="1059765"/>
            <a:ext cx="3962400" cy="2364658"/>
          </a:xfrm>
          <a:prstGeom prst="rect">
            <a:avLst/>
          </a:prstGeom>
          <a:ln>
            <a:noFill/>
          </a:ln>
          <a:effectLst>
            <a:softEdge rad="112500"/>
          </a:effectLst>
        </p:spPr>
      </p:pic>
      <p:pic>
        <p:nvPicPr>
          <p:cNvPr id="9" name="Picture 8" descr="UX1 UX65_0002.jpg"/>
          <p:cNvPicPr>
            <a:picLocks noChangeAspect="1"/>
          </p:cNvPicPr>
          <p:nvPr/>
        </p:nvPicPr>
        <p:blipFill>
          <a:blip r:embed="rId3" cstate="print"/>
          <a:srcRect l="4440" t="4850" r="5269" b="5432"/>
          <a:stretch>
            <a:fillRect/>
          </a:stretch>
        </p:blipFill>
        <p:spPr>
          <a:xfrm rot="21088872">
            <a:off x="698566" y="3877792"/>
            <a:ext cx="4191000" cy="2542082"/>
          </a:xfrm>
          <a:prstGeom prst="rect">
            <a:avLst/>
          </a:prstGeom>
        </p:spPr>
      </p:pic>
      <p:pic>
        <p:nvPicPr>
          <p:cNvPr id="10" name="Picture 9" descr="SP14_0002.jpg"/>
          <p:cNvPicPr>
            <a:picLocks noChangeAspect="1"/>
          </p:cNvPicPr>
          <p:nvPr/>
        </p:nvPicPr>
        <p:blipFill>
          <a:blip r:embed="rId4"/>
          <a:srcRect l="6203" t="5634" r="3846"/>
          <a:stretch>
            <a:fillRect/>
          </a:stretch>
        </p:blipFill>
        <p:spPr>
          <a:xfrm>
            <a:off x="5943600" y="685800"/>
            <a:ext cx="2362200" cy="2728403"/>
          </a:xfrm>
          <a:prstGeom prst="rect">
            <a:avLst/>
          </a:prstGeom>
        </p:spPr>
      </p:pic>
      <p:pic>
        <p:nvPicPr>
          <p:cNvPr id="11" name="Picture 10" descr="SP14_0001.jpg"/>
          <p:cNvPicPr>
            <a:picLocks noChangeAspect="1"/>
          </p:cNvPicPr>
          <p:nvPr/>
        </p:nvPicPr>
        <p:blipFill>
          <a:blip r:embed="rId5"/>
          <a:srcRect l="3279"/>
          <a:stretch>
            <a:fillRect/>
          </a:stretch>
        </p:blipFill>
        <p:spPr>
          <a:xfrm>
            <a:off x="6019800" y="3657600"/>
            <a:ext cx="2247657" cy="2806505"/>
          </a:xfrm>
          <a:prstGeom prst="rect">
            <a:avLst/>
          </a:prstGeom>
        </p:spPr>
      </p:pic>
      <p:sp>
        <p:nvSpPr>
          <p:cNvPr id="16" name="Right Arrow 15"/>
          <p:cNvSpPr/>
          <p:nvPr/>
        </p:nvSpPr>
        <p:spPr>
          <a:xfrm rot="1336429">
            <a:off x="4917960" y="4815198"/>
            <a:ext cx="1219200" cy="4572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Right Arrow 16"/>
          <p:cNvSpPr/>
          <p:nvPr/>
        </p:nvSpPr>
        <p:spPr>
          <a:xfrm rot="972088">
            <a:off x="4917887" y="2055379"/>
            <a:ext cx="1143000" cy="4572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447800" y="71735"/>
            <a:ext cx="6019800" cy="461665"/>
          </a:xfrm>
          <a:prstGeom prst="rect">
            <a:avLst/>
          </a:prstGeom>
          <a:noFill/>
        </p:spPr>
        <p:txBody>
          <a:bodyPr wrap="square" rtlCol="0">
            <a:spAutoFit/>
          </a:bodyPr>
          <a:lstStyle/>
          <a:p>
            <a:pPr algn="ctr"/>
            <a:r>
              <a:rPr lang="en-US" sz="2400" b="1" dirty="0"/>
              <a:t>Reproduction of Actual Subject Plate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1371600"/>
            <a:ext cx="4114800" cy="1143000"/>
          </a:xfrm>
        </p:spPr>
        <p:txBody>
          <a:bodyPr>
            <a:normAutofit fontScale="90000"/>
          </a:bodyPr>
          <a:lstStyle/>
          <a:p>
            <a:r>
              <a:rPr lang="en-US" b="1" dirty="0">
                <a:latin typeface="Times New Roman" pitchFamily="18" charset="0"/>
                <a:cs typeface="Times New Roman" pitchFamily="18" charset="0"/>
              </a:rPr>
              <a:t>First Day Ceremony Program </a:t>
            </a:r>
          </a:p>
        </p:txBody>
      </p:sp>
      <p:pic>
        <p:nvPicPr>
          <p:cNvPr id="6" name="Content Placeholder 5" descr="Scan.jpg"/>
          <p:cNvPicPr>
            <a:picLocks noGrp="1" noChangeAspect="1"/>
          </p:cNvPicPr>
          <p:nvPr>
            <p:ph idx="1"/>
          </p:nvPr>
        </p:nvPicPr>
        <p:blipFill>
          <a:blip r:embed="rId2" cstate="print"/>
          <a:stretch>
            <a:fillRect/>
          </a:stretch>
        </p:blipFill>
        <p:spPr>
          <a:xfrm>
            <a:off x="228600" y="152400"/>
            <a:ext cx="4876800" cy="6558716"/>
          </a:xfrm>
          <a:prstGeom prst="rect">
            <a:avLst/>
          </a:prstGeom>
          <a:ln>
            <a:noFill/>
          </a:ln>
          <a:effectLst>
            <a:softEdge rad="112500"/>
          </a:effectLst>
        </p:spPr>
      </p:pic>
      <p:sp>
        <p:nvSpPr>
          <p:cNvPr id="7" name="TextBox 6"/>
          <p:cNvSpPr txBox="1"/>
          <p:nvPr/>
        </p:nvSpPr>
        <p:spPr>
          <a:xfrm>
            <a:off x="5486400" y="4724400"/>
            <a:ext cx="3505200" cy="1846659"/>
          </a:xfrm>
          <a:prstGeom prst="rect">
            <a:avLst/>
          </a:prstGeom>
          <a:noFill/>
        </p:spPr>
        <p:txBody>
          <a:bodyPr wrap="square" rtlCol="0">
            <a:spAutoFit/>
          </a:bodyPr>
          <a:lstStyle/>
          <a:p>
            <a:pPr algn="ctr"/>
            <a:r>
              <a:rPr lang="en-US" sz="2400" dirty="0"/>
              <a:t>Signed by</a:t>
            </a:r>
          </a:p>
          <a:p>
            <a:pPr algn="ctr"/>
            <a:r>
              <a:rPr lang="en-US" sz="2400" dirty="0"/>
              <a:t> Darrell Brown, Assistant PM and Robert Haring  President AAMS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248400"/>
            <a:ext cx="8229600" cy="457200"/>
          </a:xfrm>
        </p:spPr>
        <p:txBody>
          <a:bodyPr>
            <a:normAutofit/>
          </a:bodyPr>
          <a:lstStyle/>
          <a:p>
            <a:r>
              <a:rPr lang="en-US" sz="2000" dirty="0">
                <a:latin typeface="Times New Roman" pitchFamily="18" charset="0"/>
                <a:cs typeface="Times New Roman" pitchFamily="18" charset="0"/>
              </a:rPr>
              <a:t>Inside Cover </a:t>
            </a:r>
          </a:p>
        </p:txBody>
      </p:sp>
      <p:pic>
        <p:nvPicPr>
          <p:cNvPr id="4" name="Content Placeholder 3" descr="UX65_0003.jpg"/>
          <p:cNvPicPr>
            <a:picLocks noGrp="1" noChangeAspect="1"/>
          </p:cNvPicPr>
          <p:nvPr>
            <p:ph idx="1"/>
          </p:nvPr>
        </p:nvPicPr>
        <p:blipFill>
          <a:blip r:embed="rId2" cstate="print"/>
          <a:srcRect l="935" b="1004"/>
          <a:stretch>
            <a:fillRect/>
          </a:stretch>
        </p:blipFill>
        <p:spPr>
          <a:xfrm>
            <a:off x="381000" y="124994"/>
            <a:ext cx="8427364" cy="6123406"/>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NAPEX Souvenir Sheet</a:t>
            </a:r>
          </a:p>
        </p:txBody>
      </p:sp>
      <p:pic>
        <p:nvPicPr>
          <p:cNvPr id="4" name="Content Placeholder 3" descr="E65.jpg"/>
          <p:cNvPicPr>
            <a:picLocks noGrp="1" noChangeAspect="1"/>
          </p:cNvPicPr>
          <p:nvPr>
            <p:ph idx="1"/>
          </p:nvPr>
        </p:nvPicPr>
        <p:blipFill>
          <a:blip r:embed="rId2" cstate="print">
            <a:lum bright="20000" contrast="20000"/>
          </a:blip>
          <a:stretch>
            <a:fillRect/>
          </a:stretch>
        </p:blipFill>
        <p:spPr>
          <a:xfrm>
            <a:off x="533400" y="1447800"/>
            <a:ext cx="8201507" cy="4983163"/>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normAutofit/>
          </a:bodyPr>
          <a:lstStyle/>
          <a:p>
            <a:r>
              <a:rPr lang="en-US" sz="4000" b="1" dirty="0">
                <a:latin typeface="Times New Roman" pitchFamily="18" charset="0"/>
                <a:cs typeface="Times New Roman" pitchFamily="18" charset="0"/>
              </a:rPr>
              <a:t>FDOI Washington DC Hand Cancels</a:t>
            </a:r>
          </a:p>
        </p:txBody>
      </p:sp>
      <p:pic>
        <p:nvPicPr>
          <p:cNvPr id="6" name="Content Placeholder 5" descr="HC1_0002.jpg"/>
          <p:cNvPicPr>
            <a:picLocks noGrp="1" noChangeAspect="1"/>
          </p:cNvPicPr>
          <p:nvPr>
            <p:ph idx="1"/>
          </p:nvPr>
        </p:nvPicPr>
        <p:blipFill>
          <a:blip r:embed="rId2"/>
          <a:stretch>
            <a:fillRect/>
          </a:stretch>
        </p:blipFill>
        <p:spPr>
          <a:xfrm>
            <a:off x="0" y="914400"/>
            <a:ext cx="4523537" cy="2735885"/>
          </a:xfrm>
          <a:prstGeom prst="rect">
            <a:avLst/>
          </a:prstGeom>
          <a:ln>
            <a:noFill/>
          </a:ln>
          <a:effectLst>
            <a:softEdge rad="112500"/>
          </a:effectLst>
        </p:spPr>
      </p:pic>
      <p:pic>
        <p:nvPicPr>
          <p:cNvPr id="7" name="Picture 6" descr="HC2_0001.jpg"/>
          <p:cNvPicPr>
            <a:picLocks noChangeAspect="1"/>
          </p:cNvPicPr>
          <p:nvPr/>
        </p:nvPicPr>
        <p:blipFill>
          <a:blip r:embed="rId3"/>
          <a:stretch>
            <a:fillRect/>
          </a:stretch>
        </p:blipFill>
        <p:spPr>
          <a:xfrm>
            <a:off x="4538853" y="838200"/>
            <a:ext cx="4605147" cy="2817495"/>
          </a:xfrm>
          <a:prstGeom prst="rect">
            <a:avLst/>
          </a:prstGeom>
          <a:ln>
            <a:noFill/>
          </a:ln>
          <a:effectLst>
            <a:softEdge rad="112500"/>
          </a:effectLst>
        </p:spPr>
      </p:pic>
      <p:pic>
        <p:nvPicPr>
          <p:cNvPr id="8" name="Picture 7" descr="HC6.jpg"/>
          <p:cNvPicPr>
            <a:picLocks noChangeAspect="1"/>
          </p:cNvPicPr>
          <p:nvPr/>
        </p:nvPicPr>
        <p:blipFill>
          <a:blip r:embed="rId4"/>
          <a:stretch>
            <a:fillRect/>
          </a:stretch>
        </p:blipFill>
        <p:spPr>
          <a:xfrm>
            <a:off x="152400" y="3810000"/>
            <a:ext cx="4313682" cy="2650388"/>
          </a:xfrm>
          <a:prstGeom prst="rect">
            <a:avLst/>
          </a:prstGeom>
          <a:ln>
            <a:noFill/>
          </a:ln>
          <a:effectLst>
            <a:softEdge rad="112500"/>
          </a:effectLst>
        </p:spPr>
      </p:pic>
      <p:pic>
        <p:nvPicPr>
          <p:cNvPr id="9" name="Picture 8" descr="HC5.jpg"/>
          <p:cNvPicPr>
            <a:picLocks noChangeAspect="1"/>
          </p:cNvPicPr>
          <p:nvPr/>
        </p:nvPicPr>
        <p:blipFill>
          <a:blip r:embed="rId5"/>
          <a:stretch>
            <a:fillRect/>
          </a:stretch>
        </p:blipFill>
        <p:spPr>
          <a:xfrm>
            <a:off x="4724400" y="3810000"/>
            <a:ext cx="4317568" cy="2642616"/>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dirty="0">
                <a:latin typeface="+mn-lt"/>
              </a:rPr>
              <a:t>FDOI Smithsonian Station</a:t>
            </a:r>
          </a:p>
        </p:txBody>
      </p:sp>
      <p:pic>
        <p:nvPicPr>
          <p:cNvPr id="4" name="Content Placeholder 3" descr="Smith_0002.jpg"/>
          <p:cNvPicPr>
            <a:picLocks noGrp="1" noChangeAspect="1"/>
          </p:cNvPicPr>
          <p:nvPr>
            <p:ph idx="1"/>
          </p:nvPr>
        </p:nvPicPr>
        <p:blipFill>
          <a:blip r:embed="rId2" cstate="print">
            <a:lum/>
          </a:blip>
          <a:srcRect l="926" t="2884" r="926" b="4827"/>
          <a:stretch>
            <a:fillRect/>
          </a:stretch>
        </p:blipFill>
        <p:spPr>
          <a:xfrm>
            <a:off x="609600" y="1066800"/>
            <a:ext cx="8077200" cy="2438400"/>
          </a:xfrm>
        </p:spPr>
      </p:pic>
      <p:pic>
        <p:nvPicPr>
          <p:cNvPr id="5" name="Picture 4" descr="UN_0003.jpg"/>
          <p:cNvPicPr>
            <a:picLocks noChangeAspect="1"/>
          </p:cNvPicPr>
          <p:nvPr/>
        </p:nvPicPr>
        <p:blipFill>
          <a:blip r:embed="rId3"/>
          <a:srcRect b="3160"/>
          <a:stretch>
            <a:fillRect/>
          </a:stretch>
        </p:blipFill>
        <p:spPr>
          <a:xfrm>
            <a:off x="1295400" y="3733800"/>
            <a:ext cx="4907280" cy="2895600"/>
          </a:xfrm>
          <a:prstGeom prst="rect">
            <a:avLst/>
          </a:prstGeom>
        </p:spPr>
      </p:pic>
      <p:sp>
        <p:nvSpPr>
          <p:cNvPr id="6" name="TextBox 5"/>
          <p:cNvSpPr txBox="1"/>
          <p:nvPr/>
        </p:nvSpPr>
        <p:spPr>
          <a:xfrm>
            <a:off x="6324600" y="4114800"/>
            <a:ext cx="2438400" cy="830997"/>
          </a:xfrm>
          <a:prstGeom prst="rect">
            <a:avLst/>
          </a:prstGeom>
          <a:noFill/>
        </p:spPr>
        <p:txBody>
          <a:bodyPr wrap="square" rtlCol="0">
            <a:spAutoFit/>
          </a:bodyPr>
          <a:lstStyle/>
          <a:p>
            <a:pPr algn="ctr"/>
            <a:r>
              <a:rPr lang="en-US" sz="2400" dirty="0"/>
              <a:t>United Nations </a:t>
            </a:r>
          </a:p>
          <a:p>
            <a:pPr algn="ctr"/>
            <a:r>
              <a:rPr lang="en-US" sz="2400" dirty="0"/>
              <a:t>  Show Cancel</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4000" b="1" dirty="0">
                <a:latin typeface="Times New Roman" pitchFamily="18" charset="0"/>
                <a:cs typeface="Times New Roman" pitchFamily="18" charset="0"/>
              </a:rPr>
              <a:t>Commercial First Day Cachets</a:t>
            </a:r>
          </a:p>
        </p:txBody>
      </p:sp>
      <p:pic>
        <p:nvPicPr>
          <p:cNvPr id="4" name="Content Placeholder 3" descr="ARTCRaft ect.jpg"/>
          <p:cNvPicPr>
            <a:picLocks noGrp="1" noChangeAspect="1"/>
          </p:cNvPicPr>
          <p:nvPr>
            <p:ph idx="1"/>
          </p:nvPr>
        </p:nvPicPr>
        <p:blipFill>
          <a:blip r:embed="rId2" cstate="print"/>
          <a:srcRect l="1993" t="2778" r="831" b="1389"/>
          <a:stretch>
            <a:fillRect/>
          </a:stretch>
        </p:blipFill>
        <p:spPr>
          <a:xfrm>
            <a:off x="381000" y="1295400"/>
            <a:ext cx="8527773" cy="5029200"/>
          </a:xfrm>
          <a:prstGeom prst="rect">
            <a:avLst/>
          </a:prstGeom>
          <a:ln>
            <a:noFill/>
          </a:ln>
          <a:effectLst>
            <a:softEdge rad="112500"/>
          </a:effectLst>
        </p:spPr>
      </p:pic>
      <p:sp>
        <p:nvSpPr>
          <p:cNvPr id="5" name="TextBox 4"/>
          <p:cNvSpPr txBox="1"/>
          <p:nvPr/>
        </p:nvSpPr>
        <p:spPr>
          <a:xfrm>
            <a:off x="2362200" y="990600"/>
            <a:ext cx="1295400" cy="369332"/>
          </a:xfrm>
          <a:prstGeom prst="rect">
            <a:avLst/>
          </a:prstGeom>
          <a:noFill/>
        </p:spPr>
        <p:txBody>
          <a:bodyPr wrap="square" rtlCol="0">
            <a:spAutoFit/>
          </a:bodyPr>
          <a:lstStyle/>
          <a:p>
            <a:r>
              <a:rPr lang="en-US" dirty="0" err="1"/>
              <a:t>Artmaster</a:t>
            </a:r>
            <a:endParaRPr lang="en-US" dirty="0"/>
          </a:p>
        </p:txBody>
      </p:sp>
      <p:sp>
        <p:nvSpPr>
          <p:cNvPr id="7" name="TextBox 6"/>
          <p:cNvSpPr txBox="1"/>
          <p:nvPr/>
        </p:nvSpPr>
        <p:spPr>
          <a:xfrm>
            <a:off x="6400800" y="990600"/>
            <a:ext cx="1066800" cy="381000"/>
          </a:xfrm>
          <a:prstGeom prst="rect">
            <a:avLst/>
          </a:prstGeom>
          <a:noFill/>
        </p:spPr>
        <p:txBody>
          <a:bodyPr wrap="square" rtlCol="0">
            <a:spAutoFit/>
          </a:bodyPr>
          <a:lstStyle/>
          <a:p>
            <a:r>
              <a:rPr lang="en-US" dirty="0"/>
              <a:t>Art Craft</a:t>
            </a:r>
          </a:p>
        </p:txBody>
      </p:sp>
      <p:sp>
        <p:nvSpPr>
          <p:cNvPr id="9" name="TextBox 8"/>
          <p:cNvSpPr txBox="1"/>
          <p:nvPr/>
        </p:nvSpPr>
        <p:spPr>
          <a:xfrm>
            <a:off x="2133600" y="6248400"/>
            <a:ext cx="1143000" cy="369332"/>
          </a:xfrm>
          <a:prstGeom prst="rect">
            <a:avLst/>
          </a:prstGeom>
          <a:noFill/>
        </p:spPr>
        <p:txBody>
          <a:bodyPr wrap="square" rtlCol="0">
            <a:spAutoFit/>
          </a:bodyPr>
          <a:lstStyle/>
          <a:p>
            <a:r>
              <a:rPr lang="en-US" dirty="0" err="1"/>
              <a:t>Artopages</a:t>
            </a:r>
            <a:endParaRPr lang="en-US" dirty="0"/>
          </a:p>
        </p:txBody>
      </p:sp>
      <p:sp>
        <p:nvSpPr>
          <p:cNvPr id="10" name="TextBox 9"/>
          <p:cNvSpPr txBox="1"/>
          <p:nvPr/>
        </p:nvSpPr>
        <p:spPr>
          <a:xfrm>
            <a:off x="6096000" y="6324600"/>
            <a:ext cx="1219200" cy="369332"/>
          </a:xfrm>
          <a:prstGeom prst="rect">
            <a:avLst/>
          </a:prstGeom>
          <a:noFill/>
        </p:spPr>
        <p:txBody>
          <a:bodyPr wrap="square" rtlCol="0">
            <a:spAutoFit/>
          </a:bodyPr>
          <a:lstStyle/>
          <a:p>
            <a:r>
              <a:rPr lang="en-US" dirty="0"/>
              <a:t>Aristocrats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4000" b="1" dirty="0">
                <a:latin typeface="+mn-lt"/>
              </a:rPr>
              <a:t>Commercial First Day Cachets</a:t>
            </a:r>
          </a:p>
        </p:txBody>
      </p:sp>
      <p:pic>
        <p:nvPicPr>
          <p:cNvPr id="4" name="Content Placeholder 3" descr="Cachets ECT_0001.jpg"/>
          <p:cNvPicPr>
            <a:picLocks noGrp="1" noChangeAspect="1"/>
          </p:cNvPicPr>
          <p:nvPr>
            <p:ph idx="1"/>
          </p:nvPr>
        </p:nvPicPr>
        <p:blipFill>
          <a:blip r:embed="rId2" cstate="print"/>
          <a:srcRect l="836" t="3814" r="1676" b="2679"/>
          <a:stretch>
            <a:fillRect/>
          </a:stretch>
        </p:blipFill>
        <p:spPr>
          <a:xfrm>
            <a:off x="533400" y="1295400"/>
            <a:ext cx="8401486" cy="5029200"/>
          </a:xfrm>
        </p:spPr>
      </p:pic>
      <p:sp>
        <p:nvSpPr>
          <p:cNvPr id="5" name="TextBox 4"/>
          <p:cNvSpPr txBox="1"/>
          <p:nvPr/>
        </p:nvSpPr>
        <p:spPr>
          <a:xfrm>
            <a:off x="2057400" y="914400"/>
            <a:ext cx="990600" cy="369332"/>
          </a:xfrm>
          <a:prstGeom prst="rect">
            <a:avLst/>
          </a:prstGeom>
          <a:noFill/>
        </p:spPr>
        <p:txBody>
          <a:bodyPr wrap="square" rtlCol="0">
            <a:spAutoFit/>
          </a:bodyPr>
          <a:lstStyle/>
          <a:p>
            <a:r>
              <a:rPr lang="en-US" dirty="0"/>
              <a:t>Cachets</a:t>
            </a:r>
          </a:p>
        </p:txBody>
      </p:sp>
      <p:sp>
        <p:nvSpPr>
          <p:cNvPr id="6" name="TextBox 5"/>
          <p:cNvSpPr txBox="1"/>
          <p:nvPr/>
        </p:nvSpPr>
        <p:spPr>
          <a:xfrm>
            <a:off x="6172200" y="914400"/>
            <a:ext cx="1143000" cy="381000"/>
          </a:xfrm>
          <a:prstGeom prst="rect">
            <a:avLst/>
          </a:prstGeom>
          <a:noFill/>
        </p:spPr>
        <p:txBody>
          <a:bodyPr wrap="square" rtlCol="0">
            <a:spAutoFit/>
          </a:bodyPr>
          <a:lstStyle/>
          <a:p>
            <a:r>
              <a:rPr lang="en-US" dirty="0"/>
              <a:t>Anderson</a:t>
            </a:r>
          </a:p>
        </p:txBody>
      </p:sp>
      <p:sp>
        <p:nvSpPr>
          <p:cNvPr id="7" name="TextBox 6"/>
          <p:cNvSpPr txBox="1"/>
          <p:nvPr/>
        </p:nvSpPr>
        <p:spPr>
          <a:xfrm>
            <a:off x="1981200" y="6324600"/>
            <a:ext cx="1143000" cy="369332"/>
          </a:xfrm>
          <a:prstGeom prst="rect">
            <a:avLst/>
          </a:prstGeom>
          <a:noFill/>
        </p:spPr>
        <p:txBody>
          <a:bodyPr wrap="square" rtlCol="0">
            <a:spAutoFit/>
          </a:bodyPr>
          <a:lstStyle/>
          <a:p>
            <a:r>
              <a:rPr lang="en-US" dirty="0"/>
              <a:t>Blair Law</a:t>
            </a:r>
          </a:p>
        </p:txBody>
      </p:sp>
      <p:sp>
        <p:nvSpPr>
          <p:cNvPr id="8" name="TextBox 7"/>
          <p:cNvSpPr txBox="1"/>
          <p:nvPr/>
        </p:nvSpPr>
        <p:spPr>
          <a:xfrm>
            <a:off x="6248400" y="6324600"/>
            <a:ext cx="1295400" cy="369332"/>
          </a:xfrm>
          <a:prstGeom prst="rect">
            <a:avLst/>
          </a:prstGeom>
          <a:noFill/>
        </p:spPr>
        <p:txBody>
          <a:bodyPr wrap="square" rtlCol="0">
            <a:spAutoFit/>
          </a:bodyPr>
          <a:lstStyle/>
          <a:p>
            <a:r>
              <a:rPr lang="en-US" dirty="0"/>
              <a:t>Fleetwood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66800" y="1524000"/>
            <a:ext cx="7162800" cy="441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b="1" dirty="0">
                <a:latin typeface="+mn-lt"/>
              </a:rPr>
              <a:t>American First Day Cover Society </a:t>
            </a:r>
          </a:p>
        </p:txBody>
      </p:sp>
      <p:pic>
        <p:nvPicPr>
          <p:cNvPr id="4" name="Content Placeholder 3" descr="AFDCS Cachet_0001.jpg"/>
          <p:cNvPicPr>
            <a:picLocks noGrp="1" noChangeAspect="1"/>
          </p:cNvPicPr>
          <p:nvPr>
            <p:ph idx="4294967295"/>
          </p:nvPr>
        </p:nvPicPr>
        <p:blipFill>
          <a:blip r:embed="rId2" cstate="print"/>
          <a:srcRect l="1061" t="1684" r="1370" b="4034"/>
          <a:stretch>
            <a:fillRect/>
          </a:stretch>
        </p:blipFill>
        <p:spPr>
          <a:xfrm>
            <a:off x="1143000" y="1600200"/>
            <a:ext cx="7010400" cy="4267200"/>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24400" y="76200"/>
            <a:ext cx="3657600" cy="707886"/>
          </a:xfrm>
          <a:prstGeom prst="rect">
            <a:avLst/>
          </a:prstGeom>
          <a:noFill/>
        </p:spPr>
        <p:txBody>
          <a:bodyPr wrap="square" rtlCol="0">
            <a:spAutoFit/>
          </a:bodyPr>
          <a:lstStyle/>
          <a:p>
            <a:r>
              <a:rPr lang="en-US" sz="4000" dirty="0"/>
              <a:t> </a:t>
            </a:r>
            <a:r>
              <a:rPr lang="en-US" sz="4000" b="1" dirty="0"/>
              <a:t>UPSS Cachet</a:t>
            </a:r>
          </a:p>
        </p:txBody>
      </p:sp>
      <p:pic>
        <p:nvPicPr>
          <p:cNvPr id="7" name="Picture 6" descr="UPSS Cachet_0002.jpg"/>
          <p:cNvPicPr>
            <a:picLocks noChangeAspect="1"/>
          </p:cNvPicPr>
          <p:nvPr/>
        </p:nvPicPr>
        <p:blipFill>
          <a:blip r:embed="rId2">
            <a:lum contrast="10000"/>
          </a:blip>
          <a:srcRect l="1883" t="13245" r="63291" b="9775"/>
          <a:stretch>
            <a:fillRect/>
          </a:stretch>
        </p:blipFill>
        <p:spPr>
          <a:xfrm>
            <a:off x="228600" y="325395"/>
            <a:ext cx="3733800" cy="6357551"/>
          </a:xfrm>
          <a:prstGeom prst="rect">
            <a:avLst/>
          </a:prstGeom>
        </p:spPr>
      </p:pic>
      <p:pic>
        <p:nvPicPr>
          <p:cNvPr id="4" name="Picture 3" descr="UPSS Cachet_0002.jpg"/>
          <p:cNvPicPr>
            <a:picLocks noChangeAspect="1"/>
          </p:cNvPicPr>
          <p:nvPr/>
        </p:nvPicPr>
        <p:blipFill>
          <a:blip r:embed="rId3" cstate="print"/>
          <a:srcRect l="38592" t="3377" r="2108" b="3666"/>
          <a:stretch>
            <a:fillRect/>
          </a:stretch>
        </p:blipFill>
        <p:spPr>
          <a:xfrm rot="603640">
            <a:off x="4269203" y="1251425"/>
            <a:ext cx="4301747" cy="5194575"/>
          </a:xfrm>
          <a:prstGeom prst="rect">
            <a:avLst/>
          </a:prstGeom>
        </p:spPr>
      </p:pic>
      <p:sp>
        <p:nvSpPr>
          <p:cNvPr id="5" name="TextBox 4"/>
          <p:cNvSpPr txBox="1"/>
          <p:nvPr/>
        </p:nvSpPr>
        <p:spPr>
          <a:xfrm>
            <a:off x="4114800" y="6324600"/>
            <a:ext cx="990600" cy="369332"/>
          </a:xfrm>
          <a:prstGeom prst="rect">
            <a:avLst/>
          </a:prstGeom>
          <a:noFill/>
        </p:spPr>
        <p:txBody>
          <a:bodyPr wrap="square" rtlCol="0">
            <a:spAutoFit/>
          </a:bodyPr>
          <a:lstStyle/>
          <a:p>
            <a:r>
              <a:rPr lang="en-US" dirty="0"/>
              <a:t>Back</a:t>
            </a:r>
          </a:p>
        </p:txBody>
      </p:sp>
      <p:sp>
        <p:nvSpPr>
          <p:cNvPr id="8" name="TextBox 7"/>
          <p:cNvSpPr txBox="1"/>
          <p:nvPr/>
        </p:nvSpPr>
        <p:spPr>
          <a:xfrm>
            <a:off x="6248400" y="838200"/>
            <a:ext cx="2743200" cy="307777"/>
          </a:xfrm>
          <a:prstGeom prst="rect">
            <a:avLst/>
          </a:prstGeom>
          <a:noFill/>
        </p:spPr>
        <p:txBody>
          <a:bodyPr wrap="square" rtlCol="0">
            <a:spAutoFit/>
          </a:bodyPr>
          <a:lstStyle/>
          <a:p>
            <a:r>
              <a:rPr lang="en-US" sz="1400" dirty="0"/>
              <a:t>United Postal Stationery Society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andmade cachet_0001.jpg"/>
          <p:cNvPicPr>
            <a:picLocks noGrp="1" noChangeAspect="1"/>
          </p:cNvPicPr>
          <p:nvPr>
            <p:ph idx="1"/>
          </p:nvPr>
        </p:nvPicPr>
        <p:blipFill>
          <a:blip r:embed="rId2" cstate="print"/>
          <a:srcRect l="5383" t="2652" r="8019" b="53588"/>
          <a:stretch>
            <a:fillRect/>
          </a:stretch>
        </p:blipFill>
        <p:spPr>
          <a:xfrm>
            <a:off x="304800" y="914400"/>
            <a:ext cx="4114800" cy="2514600"/>
          </a:xfrm>
        </p:spPr>
      </p:pic>
      <p:sp>
        <p:nvSpPr>
          <p:cNvPr id="5" name="TextBox 4"/>
          <p:cNvSpPr txBox="1"/>
          <p:nvPr/>
        </p:nvSpPr>
        <p:spPr>
          <a:xfrm>
            <a:off x="304800" y="5029200"/>
            <a:ext cx="4114800" cy="1569660"/>
          </a:xfrm>
          <a:prstGeom prst="rect">
            <a:avLst/>
          </a:prstGeom>
          <a:noFill/>
        </p:spPr>
        <p:txBody>
          <a:bodyPr wrap="square" rtlCol="0">
            <a:spAutoFit/>
          </a:bodyPr>
          <a:lstStyle/>
          <a:p>
            <a:r>
              <a:rPr lang="en-US" sz="2000" dirty="0"/>
              <a:t>Bottom : Melissa Fox Cachet 1 of 1</a:t>
            </a:r>
          </a:p>
          <a:p>
            <a:endParaRPr lang="en-US" sz="2000" dirty="0"/>
          </a:p>
          <a:p>
            <a:pPr algn="ctr"/>
            <a:r>
              <a:rPr lang="en-US" sz="2000" dirty="0"/>
              <a:t>( Tag Bar Missing)</a:t>
            </a:r>
          </a:p>
          <a:p>
            <a:endParaRPr lang="en-US" dirty="0"/>
          </a:p>
          <a:p>
            <a:endParaRPr lang="en-US" dirty="0"/>
          </a:p>
        </p:txBody>
      </p:sp>
      <p:pic>
        <p:nvPicPr>
          <p:cNvPr id="6" name="Picture 5" descr="1 cent.jpg"/>
          <p:cNvPicPr>
            <a:picLocks noChangeAspect="1"/>
          </p:cNvPicPr>
          <p:nvPr/>
        </p:nvPicPr>
        <p:blipFill>
          <a:blip r:embed="rId3" cstate="print"/>
          <a:srcRect b="2257"/>
          <a:stretch>
            <a:fillRect/>
          </a:stretch>
        </p:blipFill>
        <p:spPr>
          <a:xfrm>
            <a:off x="4648200" y="914400"/>
            <a:ext cx="4150462" cy="2514600"/>
          </a:xfrm>
          <a:prstGeom prst="rect">
            <a:avLst/>
          </a:prstGeom>
        </p:spPr>
      </p:pic>
      <p:sp>
        <p:nvSpPr>
          <p:cNvPr id="7" name="TextBox 6"/>
          <p:cNvSpPr txBox="1"/>
          <p:nvPr/>
        </p:nvSpPr>
        <p:spPr>
          <a:xfrm>
            <a:off x="1295400" y="228600"/>
            <a:ext cx="6400800" cy="584775"/>
          </a:xfrm>
          <a:prstGeom prst="rect">
            <a:avLst/>
          </a:prstGeom>
          <a:noFill/>
        </p:spPr>
        <p:txBody>
          <a:bodyPr wrap="square" rtlCol="0">
            <a:spAutoFit/>
          </a:bodyPr>
          <a:lstStyle/>
          <a:p>
            <a:pPr algn="ctr"/>
            <a:r>
              <a:rPr lang="en-US" sz="3200" b="1" dirty="0"/>
              <a:t>Hand Made Cachets</a:t>
            </a:r>
          </a:p>
        </p:txBody>
      </p:sp>
      <p:sp>
        <p:nvSpPr>
          <p:cNvPr id="8" name="TextBox 7"/>
          <p:cNvSpPr txBox="1"/>
          <p:nvPr/>
        </p:nvSpPr>
        <p:spPr>
          <a:xfrm>
            <a:off x="228600" y="3505200"/>
            <a:ext cx="8534400" cy="461665"/>
          </a:xfrm>
          <a:prstGeom prst="rect">
            <a:avLst/>
          </a:prstGeom>
          <a:noFill/>
        </p:spPr>
        <p:txBody>
          <a:bodyPr wrap="square" rtlCol="0">
            <a:spAutoFit/>
          </a:bodyPr>
          <a:lstStyle/>
          <a:p>
            <a:pPr algn="ctr"/>
            <a:r>
              <a:rPr lang="en-US" sz="2400" dirty="0"/>
              <a:t>TOP:  </a:t>
            </a:r>
            <a:r>
              <a:rPr lang="en-US" sz="2400" dirty="0" err="1"/>
              <a:t>Jonal</a:t>
            </a:r>
            <a:r>
              <a:rPr lang="en-US" sz="2400" dirty="0"/>
              <a:t> Covers 50 Produced</a:t>
            </a:r>
          </a:p>
        </p:txBody>
      </p:sp>
      <p:pic>
        <p:nvPicPr>
          <p:cNvPr id="9" name="Content Placeholder 3" descr="Handmade cachet_0001.jpg"/>
          <p:cNvPicPr>
            <a:picLocks noChangeAspect="1"/>
          </p:cNvPicPr>
          <p:nvPr/>
        </p:nvPicPr>
        <p:blipFill>
          <a:blip r:embed="rId2" cstate="print"/>
          <a:srcRect l="5383" t="53042" r="8019" b="3198"/>
          <a:stretch>
            <a:fillRect/>
          </a:stretch>
        </p:blipFill>
        <p:spPr>
          <a:xfrm>
            <a:off x="4191000" y="4114800"/>
            <a:ext cx="4239491" cy="2590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4000" b="1" dirty="0">
                <a:latin typeface="+mn-lt"/>
              </a:rPr>
              <a:t>Internet Add On Cachets</a:t>
            </a:r>
          </a:p>
        </p:txBody>
      </p:sp>
      <p:pic>
        <p:nvPicPr>
          <p:cNvPr id="4" name="Content Placeholder 3" descr="ADD ON Cachet_0001.jpg"/>
          <p:cNvPicPr>
            <a:picLocks noGrp="1" noChangeAspect="1"/>
          </p:cNvPicPr>
          <p:nvPr>
            <p:ph idx="1"/>
          </p:nvPr>
        </p:nvPicPr>
        <p:blipFill>
          <a:blip r:embed="rId2" cstate="print"/>
          <a:srcRect l="1764" t="2899" r="2990" b="52174"/>
          <a:stretch>
            <a:fillRect/>
          </a:stretch>
        </p:blipFill>
        <p:spPr>
          <a:xfrm>
            <a:off x="381000" y="914400"/>
            <a:ext cx="8229600" cy="2362200"/>
          </a:xfrm>
        </p:spPr>
      </p:pic>
      <p:pic>
        <p:nvPicPr>
          <p:cNvPr id="5" name="Content Placeholder 3" descr="ADD ON Cachet_0001.jpg"/>
          <p:cNvPicPr>
            <a:picLocks noChangeAspect="1"/>
          </p:cNvPicPr>
          <p:nvPr/>
        </p:nvPicPr>
        <p:blipFill>
          <a:blip r:embed="rId2" cstate="print"/>
          <a:srcRect l="25575" t="50725" r="28565" b="5797"/>
          <a:stretch>
            <a:fillRect/>
          </a:stretch>
        </p:blipFill>
        <p:spPr>
          <a:xfrm>
            <a:off x="2438400" y="3733800"/>
            <a:ext cx="4358640" cy="2514600"/>
          </a:xfrm>
          <a:prstGeom prst="rect">
            <a:avLst/>
          </a:prstGeom>
          <a:ln>
            <a:noFill/>
          </a:ln>
          <a:effectLst>
            <a:softEdge rad="112500"/>
          </a:effectLst>
        </p:spPr>
      </p:pic>
      <p:sp>
        <p:nvSpPr>
          <p:cNvPr id="6" name="TextBox 5"/>
          <p:cNvSpPr txBox="1"/>
          <p:nvPr/>
        </p:nvSpPr>
        <p:spPr>
          <a:xfrm>
            <a:off x="1600200" y="3352800"/>
            <a:ext cx="1981200" cy="369332"/>
          </a:xfrm>
          <a:prstGeom prst="rect">
            <a:avLst/>
          </a:prstGeom>
          <a:noFill/>
        </p:spPr>
        <p:txBody>
          <a:bodyPr wrap="square" rtlCol="0">
            <a:spAutoFit/>
          </a:bodyPr>
          <a:lstStyle/>
          <a:p>
            <a:r>
              <a:rPr lang="en-US" dirty="0"/>
              <a:t>Thermo Printed</a:t>
            </a:r>
          </a:p>
        </p:txBody>
      </p:sp>
      <p:sp>
        <p:nvSpPr>
          <p:cNvPr id="7" name="TextBox 6"/>
          <p:cNvSpPr txBox="1"/>
          <p:nvPr/>
        </p:nvSpPr>
        <p:spPr>
          <a:xfrm>
            <a:off x="5715000" y="3352800"/>
            <a:ext cx="1600200" cy="369332"/>
          </a:xfrm>
          <a:prstGeom prst="rect">
            <a:avLst/>
          </a:prstGeom>
          <a:noFill/>
        </p:spPr>
        <p:txBody>
          <a:bodyPr wrap="square" rtlCol="0">
            <a:spAutoFit/>
          </a:bodyPr>
          <a:lstStyle/>
          <a:p>
            <a:r>
              <a:rPr lang="en-US" dirty="0"/>
              <a:t>Ink Jet Printed</a:t>
            </a:r>
          </a:p>
        </p:txBody>
      </p:sp>
      <p:sp>
        <p:nvSpPr>
          <p:cNvPr id="10" name="TextBox 9"/>
          <p:cNvSpPr txBox="1"/>
          <p:nvPr/>
        </p:nvSpPr>
        <p:spPr>
          <a:xfrm>
            <a:off x="1905000" y="6248400"/>
            <a:ext cx="6019800" cy="369332"/>
          </a:xfrm>
          <a:prstGeom prst="rect">
            <a:avLst/>
          </a:prstGeom>
          <a:noFill/>
        </p:spPr>
        <p:txBody>
          <a:bodyPr wrap="square" rtlCol="0">
            <a:spAutoFit/>
          </a:bodyPr>
          <a:lstStyle/>
          <a:p>
            <a:r>
              <a:rPr lang="en-US" dirty="0"/>
              <a:t>Scanned card, photo shopped cachet and printed on a desk top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0"/>
            <a:ext cx="5181600" cy="1173162"/>
          </a:xfrm>
        </p:spPr>
        <p:txBody>
          <a:bodyPr>
            <a:normAutofit/>
          </a:bodyPr>
          <a:lstStyle/>
          <a:p>
            <a:pPr algn="l"/>
            <a:r>
              <a:rPr lang="en-US" sz="4000" b="1" dirty="0">
                <a:latin typeface="+mn-lt"/>
              </a:rPr>
              <a:t>Other First Day Cities</a:t>
            </a:r>
          </a:p>
        </p:txBody>
      </p:sp>
      <p:pic>
        <p:nvPicPr>
          <p:cNvPr id="5" name="Picture 4" descr="FD Other Cities_0001.jpg"/>
          <p:cNvPicPr>
            <a:picLocks noChangeAspect="1"/>
          </p:cNvPicPr>
          <p:nvPr/>
        </p:nvPicPr>
        <p:blipFill>
          <a:blip r:embed="rId2" cstate="print"/>
          <a:srcRect l="3226" t="3366" r="4839" b="5729"/>
          <a:stretch>
            <a:fillRect/>
          </a:stretch>
        </p:blipFill>
        <p:spPr>
          <a:xfrm>
            <a:off x="609600" y="914400"/>
            <a:ext cx="5029200" cy="4764505"/>
          </a:xfrm>
          <a:prstGeom prst="rect">
            <a:avLst/>
          </a:prstGeom>
        </p:spPr>
      </p:pic>
      <p:pic>
        <p:nvPicPr>
          <p:cNvPr id="4" name="Content Placeholder 3" descr="FD Other Cities 2_0002.jpg"/>
          <p:cNvPicPr>
            <a:picLocks noGrp="1" noChangeAspect="1"/>
          </p:cNvPicPr>
          <p:nvPr>
            <p:ph idx="1"/>
          </p:nvPr>
        </p:nvPicPr>
        <p:blipFill>
          <a:blip r:embed="rId3">
            <a:lum contrast="10000"/>
          </a:blip>
          <a:srcRect l="5400" t="2406" r="6858" b="6160"/>
          <a:stretch>
            <a:fillRect/>
          </a:stretch>
        </p:blipFill>
        <p:spPr>
          <a:xfrm>
            <a:off x="3581400" y="4191000"/>
            <a:ext cx="4267200" cy="2494671"/>
          </a:xfrm>
        </p:spPr>
      </p:pic>
      <p:sp>
        <p:nvSpPr>
          <p:cNvPr id="6" name="TextBox 5"/>
          <p:cNvSpPr txBox="1"/>
          <p:nvPr/>
        </p:nvSpPr>
        <p:spPr>
          <a:xfrm>
            <a:off x="5715000" y="1752600"/>
            <a:ext cx="1828800" cy="369332"/>
          </a:xfrm>
          <a:prstGeom prst="rect">
            <a:avLst/>
          </a:prstGeom>
          <a:noFill/>
        </p:spPr>
        <p:txBody>
          <a:bodyPr wrap="square" rtlCol="0">
            <a:spAutoFit/>
          </a:bodyPr>
          <a:lstStyle/>
          <a:p>
            <a:r>
              <a:rPr lang="en-US" dirty="0"/>
              <a:t>Springfield , MA</a:t>
            </a:r>
          </a:p>
        </p:txBody>
      </p:sp>
      <p:sp>
        <p:nvSpPr>
          <p:cNvPr id="7" name="TextBox 6"/>
          <p:cNvSpPr txBox="1"/>
          <p:nvPr/>
        </p:nvSpPr>
        <p:spPr>
          <a:xfrm>
            <a:off x="1219200" y="5791200"/>
            <a:ext cx="2286000" cy="369332"/>
          </a:xfrm>
          <a:prstGeom prst="rect">
            <a:avLst/>
          </a:prstGeom>
          <a:noFill/>
        </p:spPr>
        <p:txBody>
          <a:bodyPr wrap="square" rtlCol="0">
            <a:spAutoFit/>
          </a:bodyPr>
          <a:lstStyle/>
          <a:p>
            <a:r>
              <a:rPr lang="en-US" dirty="0"/>
              <a:t>Manchester, CT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38200"/>
          </a:xfrm>
        </p:spPr>
        <p:txBody>
          <a:bodyPr>
            <a:normAutofit/>
          </a:bodyPr>
          <a:lstStyle/>
          <a:p>
            <a:r>
              <a:rPr lang="en-US" sz="4000" b="1" dirty="0">
                <a:latin typeface="+mn-lt"/>
              </a:rPr>
              <a:t>Pre First Day Cancels</a:t>
            </a:r>
          </a:p>
        </p:txBody>
      </p:sp>
      <p:pic>
        <p:nvPicPr>
          <p:cNvPr id="8" name="Content Placeholder 7" descr="Pre FD back_0002.jpg"/>
          <p:cNvPicPr>
            <a:picLocks noGrp="1" noChangeAspect="1"/>
          </p:cNvPicPr>
          <p:nvPr>
            <p:ph idx="1"/>
          </p:nvPr>
        </p:nvPicPr>
        <p:blipFill>
          <a:blip r:embed="rId2"/>
          <a:srcRect l="4762" t="9948" r="4762" b="7984"/>
          <a:stretch>
            <a:fillRect/>
          </a:stretch>
        </p:blipFill>
        <p:spPr>
          <a:xfrm>
            <a:off x="228600" y="3577390"/>
            <a:ext cx="5181600" cy="2999874"/>
          </a:xfrm>
          <a:prstGeom prst="rect">
            <a:avLst/>
          </a:prstGeom>
          <a:ln>
            <a:noFill/>
          </a:ln>
          <a:effectLst>
            <a:softEdge rad="112500"/>
          </a:effectLst>
        </p:spPr>
      </p:pic>
      <p:pic>
        <p:nvPicPr>
          <p:cNvPr id="9" name="Picture 8" descr="Pre St Louis.jpg"/>
          <p:cNvPicPr>
            <a:picLocks noChangeAspect="1"/>
          </p:cNvPicPr>
          <p:nvPr/>
        </p:nvPicPr>
        <p:blipFill>
          <a:blip r:embed="rId3" cstate="print"/>
          <a:srcRect l="3049" t="2621" b="3040"/>
          <a:stretch>
            <a:fillRect/>
          </a:stretch>
        </p:blipFill>
        <p:spPr>
          <a:xfrm>
            <a:off x="4069080" y="838200"/>
            <a:ext cx="4846320" cy="2743200"/>
          </a:xfrm>
          <a:prstGeom prst="rect">
            <a:avLst/>
          </a:prstGeom>
        </p:spPr>
      </p:pic>
      <p:sp>
        <p:nvSpPr>
          <p:cNvPr id="10" name="TextBox 9"/>
          <p:cNvSpPr txBox="1"/>
          <p:nvPr/>
        </p:nvSpPr>
        <p:spPr>
          <a:xfrm>
            <a:off x="533400" y="1524000"/>
            <a:ext cx="3200400" cy="830997"/>
          </a:xfrm>
          <a:prstGeom prst="rect">
            <a:avLst/>
          </a:prstGeom>
          <a:noFill/>
        </p:spPr>
        <p:txBody>
          <a:bodyPr wrap="square" rtlCol="0">
            <a:spAutoFit/>
          </a:bodyPr>
          <a:lstStyle/>
          <a:p>
            <a:pPr algn="ctr"/>
            <a:r>
              <a:rPr lang="en-US" sz="2400" dirty="0"/>
              <a:t>East St. Louis, Illinois September 13, 1973.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4000" b="1" dirty="0">
                <a:latin typeface="+mn-lt"/>
              </a:rPr>
              <a:t>Hand Back Pre First Day Cancels</a:t>
            </a:r>
          </a:p>
        </p:txBody>
      </p:sp>
      <p:pic>
        <p:nvPicPr>
          <p:cNvPr id="4" name="Content Placeholder 3" descr="PRE FDOI.jpg"/>
          <p:cNvPicPr>
            <a:picLocks noGrp="1" noChangeAspect="1"/>
          </p:cNvPicPr>
          <p:nvPr>
            <p:ph idx="1"/>
          </p:nvPr>
        </p:nvPicPr>
        <p:blipFill>
          <a:blip r:embed="rId2" cstate="print"/>
          <a:srcRect b="1316"/>
          <a:stretch>
            <a:fillRect/>
          </a:stretch>
        </p:blipFill>
        <p:spPr>
          <a:xfrm>
            <a:off x="914400" y="999618"/>
            <a:ext cx="7315200" cy="547738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TextBox 4"/>
          <p:cNvSpPr txBox="1"/>
          <p:nvPr/>
        </p:nvSpPr>
        <p:spPr>
          <a:xfrm>
            <a:off x="5334000" y="1295400"/>
            <a:ext cx="2514600" cy="646331"/>
          </a:xfrm>
          <a:prstGeom prst="rect">
            <a:avLst/>
          </a:prstGeom>
          <a:noFill/>
        </p:spPr>
        <p:txBody>
          <a:bodyPr wrap="square" rtlCol="0">
            <a:spAutoFit/>
          </a:bodyPr>
          <a:lstStyle/>
          <a:p>
            <a:pPr algn="ctr"/>
            <a:r>
              <a:rPr lang="en-US" dirty="0"/>
              <a:t>US POSTAL SERVICE SEPT 12 1973 </a:t>
            </a:r>
          </a:p>
        </p:txBody>
      </p:sp>
      <p:sp>
        <p:nvSpPr>
          <p:cNvPr id="6" name="TextBox 5"/>
          <p:cNvSpPr txBox="1"/>
          <p:nvPr/>
        </p:nvSpPr>
        <p:spPr>
          <a:xfrm>
            <a:off x="6477000" y="2895600"/>
            <a:ext cx="1676400" cy="646331"/>
          </a:xfrm>
          <a:prstGeom prst="rect">
            <a:avLst/>
          </a:prstGeom>
          <a:noFill/>
        </p:spPr>
        <p:txBody>
          <a:bodyPr wrap="square" rtlCol="0">
            <a:spAutoFit/>
          </a:bodyPr>
          <a:lstStyle/>
          <a:p>
            <a:r>
              <a:rPr lang="en-US" dirty="0"/>
              <a:t>LEBANON,PA SEPT 13 1973 </a:t>
            </a:r>
          </a:p>
        </p:txBody>
      </p:sp>
      <p:sp>
        <p:nvSpPr>
          <p:cNvPr id="7" name="TextBox 6"/>
          <p:cNvSpPr txBox="1"/>
          <p:nvPr/>
        </p:nvSpPr>
        <p:spPr>
          <a:xfrm>
            <a:off x="1219200" y="5105400"/>
            <a:ext cx="2286000" cy="646331"/>
          </a:xfrm>
          <a:prstGeom prst="rect">
            <a:avLst/>
          </a:prstGeom>
          <a:noFill/>
        </p:spPr>
        <p:txBody>
          <a:bodyPr wrap="square" rtlCol="0">
            <a:spAutoFit/>
          </a:bodyPr>
          <a:lstStyle/>
          <a:p>
            <a:pPr algn="ctr"/>
            <a:r>
              <a:rPr lang="en-US" dirty="0"/>
              <a:t>WINDWOOD N.J.  SEP 14 1973</a:t>
            </a:r>
          </a:p>
        </p:txBody>
      </p:sp>
      <p:sp>
        <p:nvSpPr>
          <p:cNvPr id="8" name="TextBox 7"/>
          <p:cNvSpPr txBox="1"/>
          <p:nvPr/>
        </p:nvSpPr>
        <p:spPr>
          <a:xfrm>
            <a:off x="914400" y="5791200"/>
            <a:ext cx="2743200" cy="646331"/>
          </a:xfrm>
          <a:prstGeom prst="rect">
            <a:avLst/>
          </a:prstGeom>
          <a:noFill/>
        </p:spPr>
        <p:txBody>
          <a:bodyPr wrap="square" rtlCol="0">
            <a:spAutoFit/>
          </a:bodyPr>
          <a:lstStyle/>
          <a:p>
            <a:pPr algn="ctr"/>
            <a:r>
              <a:rPr lang="en-US" sz="1200" dirty="0"/>
              <a:t>SOUVENIR OF THE NAPC INTERNATIONAL PHILATELIC MUSEUM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6324600" cy="1143000"/>
          </a:xfrm>
        </p:spPr>
        <p:txBody>
          <a:bodyPr>
            <a:normAutofit/>
          </a:bodyPr>
          <a:lstStyle/>
          <a:p>
            <a:r>
              <a:rPr lang="en-US" sz="4000" b="1" dirty="0">
                <a:latin typeface="+mn-lt"/>
              </a:rPr>
              <a:t>Tag Bar Missing : ERROR</a:t>
            </a:r>
          </a:p>
        </p:txBody>
      </p:sp>
      <p:pic>
        <p:nvPicPr>
          <p:cNvPr id="5" name="Picture 4" descr="UX1 UX65_0002.jpg"/>
          <p:cNvPicPr>
            <a:picLocks noChangeAspect="1"/>
          </p:cNvPicPr>
          <p:nvPr/>
        </p:nvPicPr>
        <p:blipFill>
          <a:blip r:embed="rId2"/>
          <a:srcRect l="1480" t="2425" r="2309" b="3007"/>
          <a:stretch>
            <a:fillRect/>
          </a:stretch>
        </p:blipFill>
        <p:spPr>
          <a:xfrm>
            <a:off x="228600" y="1143000"/>
            <a:ext cx="4953000" cy="2971800"/>
          </a:xfrm>
          <a:prstGeom prst="rect">
            <a:avLst/>
          </a:prstGeom>
        </p:spPr>
      </p:pic>
      <p:pic>
        <p:nvPicPr>
          <p:cNvPr id="4" name="Content Placeholder 3" descr="ERROR_0002.jpg"/>
          <p:cNvPicPr>
            <a:picLocks noGrp="1" noChangeAspect="1"/>
          </p:cNvPicPr>
          <p:nvPr>
            <p:ph idx="1"/>
          </p:nvPr>
        </p:nvPicPr>
        <p:blipFill>
          <a:blip r:embed="rId3"/>
          <a:srcRect l="2778" t="4384" r="4167" b="6996"/>
          <a:stretch>
            <a:fillRect/>
          </a:stretch>
        </p:blipFill>
        <p:spPr>
          <a:xfrm>
            <a:off x="2209800" y="3733800"/>
            <a:ext cx="5105400" cy="2895600"/>
          </a:xfrm>
        </p:spPr>
      </p:pic>
      <p:sp>
        <p:nvSpPr>
          <p:cNvPr id="6" name="Right Arrow 5"/>
          <p:cNvSpPr/>
          <p:nvPr/>
        </p:nvSpPr>
        <p:spPr>
          <a:xfrm>
            <a:off x="3048000" y="1752600"/>
            <a:ext cx="533400" cy="381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ight Arrow 6"/>
          <p:cNvSpPr/>
          <p:nvPr/>
        </p:nvSpPr>
        <p:spPr>
          <a:xfrm>
            <a:off x="4876800" y="4267200"/>
            <a:ext cx="838200" cy="4572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IMG_9501.jpg"/>
          <p:cNvPicPr>
            <a:picLocks noChangeAspect="1"/>
          </p:cNvPicPr>
          <p:nvPr/>
        </p:nvPicPr>
        <p:blipFill>
          <a:blip r:embed="rId4" cstate="print"/>
          <a:stretch>
            <a:fillRect/>
          </a:stretch>
        </p:blipFill>
        <p:spPr>
          <a:xfrm>
            <a:off x="6248400" y="304800"/>
            <a:ext cx="2743200" cy="330444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000" b="1" dirty="0">
                <a:latin typeface="+mn-lt"/>
              </a:rPr>
              <a:t>ERROR : Design Shifted Left 20-33mm</a:t>
            </a:r>
          </a:p>
        </p:txBody>
      </p:sp>
      <p:pic>
        <p:nvPicPr>
          <p:cNvPr id="4" name="Content Placeholder 3" descr="ERROR_0001.jpg"/>
          <p:cNvPicPr>
            <a:picLocks noGrp="1" noChangeAspect="1"/>
          </p:cNvPicPr>
          <p:nvPr>
            <p:ph idx="1"/>
          </p:nvPr>
        </p:nvPicPr>
        <p:blipFill>
          <a:blip r:embed="rId2">
            <a:lum bright="10000"/>
          </a:blip>
          <a:srcRect l="5163" t="7042" r="5354" b="7042"/>
          <a:stretch>
            <a:fillRect/>
          </a:stretch>
        </p:blipFill>
        <p:spPr>
          <a:xfrm>
            <a:off x="762000" y="1143000"/>
            <a:ext cx="7924800" cy="4648200"/>
          </a:xfrm>
          <a:prstGeom prst="rect">
            <a:avLst/>
          </a:prstGeom>
          <a:ln>
            <a:noFill/>
          </a:ln>
          <a:effectLst>
            <a:softEdge rad="112500"/>
          </a:effectLst>
        </p:spPr>
      </p:pic>
      <p:sp>
        <p:nvSpPr>
          <p:cNvPr id="5" name="TextBox 4"/>
          <p:cNvSpPr txBox="1"/>
          <p:nvPr/>
        </p:nvSpPr>
        <p:spPr>
          <a:xfrm>
            <a:off x="2743200" y="5943600"/>
            <a:ext cx="3429000" cy="369332"/>
          </a:xfrm>
          <a:prstGeom prst="rect">
            <a:avLst/>
          </a:prstGeom>
          <a:noFill/>
        </p:spPr>
        <p:txBody>
          <a:bodyPr wrap="square" rtlCol="0">
            <a:spAutoFit/>
          </a:bodyPr>
          <a:lstStyle/>
          <a:p>
            <a:r>
              <a:rPr lang="en-US" dirty="0"/>
              <a:t>Marginal marking on the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rPr>
              <a:t>Tag Bar In Normal Position </a:t>
            </a:r>
          </a:p>
        </p:txBody>
      </p:sp>
      <p:pic>
        <p:nvPicPr>
          <p:cNvPr id="6" name="Content Placeholder 5" descr="IMG_9498.jpg"/>
          <p:cNvPicPr>
            <a:picLocks noGrp="1" noChangeAspect="1"/>
          </p:cNvPicPr>
          <p:nvPr>
            <p:ph idx="1"/>
          </p:nvPr>
        </p:nvPicPr>
        <p:blipFill>
          <a:blip r:embed="rId2" cstate="print"/>
          <a:stretch>
            <a:fillRect/>
          </a:stretch>
        </p:blipFill>
        <p:spPr>
          <a:xfrm>
            <a:off x="910879" y="1600200"/>
            <a:ext cx="7322242" cy="452596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Offset</a:t>
            </a:r>
          </a:p>
        </p:txBody>
      </p:sp>
      <p:graphicFrame>
        <p:nvGraphicFramePr>
          <p:cNvPr id="1026" name="Object 2"/>
          <p:cNvGraphicFramePr>
            <a:graphicFrameLocks noChangeAspect="1"/>
          </p:cNvGraphicFramePr>
          <p:nvPr/>
        </p:nvGraphicFramePr>
        <p:xfrm>
          <a:off x="457200" y="1371600"/>
          <a:ext cx="8375158" cy="5029200"/>
        </p:xfrm>
        <a:graphic>
          <a:graphicData uri="http://schemas.openxmlformats.org/presentationml/2006/ole">
            <mc:AlternateContent xmlns:mc="http://schemas.openxmlformats.org/markup-compatibility/2006">
              <mc:Choice xmlns:v="urn:schemas-microsoft-com:vml" Requires="v">
                <p:oleObj name="Acrobat Document" r:id="rId2" imgW="3886110" imgH="2333279" progId="Acrobat.Document.DC">
                  <p:embed/>
                </p:oleObj>
              </mc:Choice>
              <mc:Fallback>
                <p:oleObj name="Acrobat Document" r:id="rId2" imgW="3886110" imgH="2333279" progId="Acrobat.Document.DC">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8375158"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latin typeface="+mn-lt"/>
              </a:rPr>
              <a:t>Tag Bar Offset Under UV Light</a:t>
            </a:r>
          </a:p>
        </p:txBody>
      </p:sp>
      <p:pic>
        <p:nvPicPr>
          <p:cNvPr id="4" name="Content Placeholder 3" descr="ERROR_0003.jpg"/>
          <p:cNvPicPr>
            <a:picLocks noGrp="1" noChangeAspect="1"/>
          </p:cNvPicPr>
          <p:nvPr>
            <p:ph idx="1"/>
          </p:nvPr>
        </p:nvPicPr>
        <p:blipFill>
          <a:blip r:embed="rId2"/>
          <a:srcRect l="2890" t="4699" r="3179" b="3665"/>
          <a:stretch>
            <a:fillRect/>
          </a:stretch>
        </p:blipFill>
        <p:spPr>
          <a:xfrm>
            <a:off x="533400" y="1143000"/>
            <a:ext cx="4953000" cy="2971800"/>
          </a:xfrm>
        </p:spPr>
      </p:pic>
      <p:pic>
        <p:nvPicPr>
          <p:cNvPr id="6" name="Picture 5" descr="IMG_9500.jpg"/>
          <p:cNvPicPr>
            <a:picLocks noChangeAspect="1"/>
          </p:cNvPicPr>
          <p:nvPr/>
        </p:nvPicPr>
        <p:blipFill>
          <a:blip r:embed="rId3" cstate="print"/>
          <a:stretch>
            <a:fillRect/>
          </a:stretch>
        </p:blipFill>
        <p:spPr>
          <a:xfrm>
            <a:off x="3505200" y="3200400"/>
            <a:ext cx="5257800" cy="326352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3352800" cy="1143000"/>
          </a:xfrm>
        </p:spPr>
        <p:txBody>
          <a:bodyPr/>
          <a:lstStyle/>
          <a:p>
            <a:r>
              <a:rPr lang="en-US" b="1" dirty="0">
                <a:latin typeface="+mn-lt"/>
              </a:rPr>
              <a:t>Paper</a:t>
            </a:r>
          </a:p>
        </p:txBody>
      </p:sp>
      <p:pic>
        <p:nvPicPr>
          <p:cNvPr id="8" name="Content Placeholder 7" descr="IMG_9528.jpg"/>
          <p:cNvPicPr>
            <a:picLocks noGrp="1" noChangeAspect="1"/>
          </p:cNvPicPr>
          <p:nvPr>
            <p:ph idx="1"/>
          </p:nvPr>
        </p:nvPicPr>
        <p:blipFill>
          <a:blip r:embed="rId2" cstate="print"/>
          <a:stretch>
            <a:fillRect/>
          </a:stretch>
        </p:blipFill>
        <p:spPr>
          <a:xfrm>
            <a:off x="3657600" y="457200"/>
            <a:ext cx="5126396" cy="6003991"/>
          </a:xfrm>
        </p:spPr>
      </p:pic>
      <p:sp>
        <p:nvSpPr>
          <p:cNvPr id="9" name="TextBox 8"/>
          <p:cNvSpPr txBox="1"/>
          <p:nvPr/>
        </p:nvSpPr>
        <p:spPr>
          <a:xfrm>
            <a:off x="838200" y="2514600"/>
            <a:ext cx="2590800" cy="584775"/>
          </a:xfrm>
          <a:prstGeom prst="rect">
            <a:avLst/>
          </a:prstGeom>
          <a:noFill/>
        </p:spPr>
        <p:txBody>
          <a:bodyPr wrap="square" rtlCol="0">
            <a:spAutoFit/>
          </a:bodyPr>
          <a:lstStyle/>
          <a:p>
            <a:r>
              <a:rPr lang="en-US" sz="3200" b="1" dirty="0"/>
              <a:t>Fluorescent </a:t>
            </a:r>
          </a:p>
        </p:txBody>
      </p:sp>
      <p:sp>
        <p:nvSpPr>
          <p:cNvPr id="10" name="TextBox 9"/>
          <p:cNvSpPr txBox="1"/>
          <p:nvPr/>
        </p:nvSpPr>
        <p:spPr>
          <a:xfrm>
            <a:off x="381000" y="4800600"/>
            <a:ext cx="3048000" cy="584775"/>
          </a:xfrm>
          <a:prstGeom prst="rect">
            <a:avLst/>
          </a:prstGeom>
          <a:noFill/>
        </p:spPr>
        <p:txBody>
          <a:bodyPr wrap="square" rtlCol="0">
            <a:spAutoFit/>
          </a:bodyPr>
          <a:lstStyle/>
          <a:p>
            <a:r>
              <a:rPr lang="en-US" sz="3200" b="1" dirty="0"/>
              <a:t>Non-fluorescent</a:t>
            </a:r>
            <a:endParaRPr 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28600"/>
            <a:ext cx="3810000" cy="1143000"/>
          </a:xfrm>
        </p:spPr>
        <p:txBody>
          <a:bodyPr>
            <a:normAutofit/>
          </a:bodyPr>
          <a:lstStyle/>
          <a:p>
            <a:r>
              <a:rPr lang="en-US" sz="3200" b="1" dirty="0">
                <a:latin typeface="+mn-lt"/>
              </a:rPr>
              <a:t>Postal History</a:t>
            </a:r>
            <a:br>
              <a:rPr lang="en-US" sz="3200" b="1" dirty="0">
                <a:latin typeface="+mn-lt"/>
              </a:rPr>
            </a:br>
            <a:r>
              <a:rPr lang="en-US" sz="3200" b="1" dirty="0">
                <a:latin typeface="+mn-lt"/>
              </a:rPr>
              <a:t>Period of Use </a:t>
            </a:r>
          </a:p>
        </p:txBody>
      </p:sp>
      <p:sp>
        <p:nvSpPr>
          <p:cNvPr id="4" name="TextBox 3"/>
          <p:cNvSpPr txBox="1"/>
          <p:nvPr/>
        </p:nvSpPr>
        <p:spPr>
          <a:xfrm>
            <a:off x="381000" y="1524000"/>
            <a:ext cx="3276600" cy="954107"/>
          </a:xfrm>
          <a:prstGeom prst="rect">
            <a:avLst/>
          </a:prstGeom>
          <a:noFill/>
        </p:spPr>
        <p:txBody>
          <a:bodyPr wrap="square" rtlCol="0">
            <a:spAutoFit/>
          </a:bodyPr>
          <a:lstStyle/>
          <a:p>
            <a:r>
              <a:rPr lang="en-US" dirty="0"/>
              <a:t>Issued during the 6c rate period which </a:t>
            </a:r>
            <a:r>
              <a:rPr lang="en-US" sz="2000" dirty="0"/>
              <a:t>was</a:t>
            </a:r>
            <a:r>
              <a:rPr lang="en-US" dirty="0"/>
              <a:t> in effect from May 16, 1971 until March 1, 1974.</a:t>
            </a:r>
          </a:p>
        </p:txBody>
      </p:sp>
      <p:sp>
        <p:nvSpPr>
          <p:cNvPr id="6" name="TextBox 5"/>
          <p:cNvSpPr txBox="1"/>
          <p:nvPr/>
        </p:nvSpPr>
        <p:spPr>
          <a:xfrm rot="10800000" flipH="1" flipV="1">
            <a:off x="4876800" y="2880211"/>
            <a:ext cx="3352800" cy="400110"/>
          </a:xfrm>
          <a:prstGeom prst="rect">
            <a:avLst/>
          </a:prstGeom>
          <a:noFill/>
        </p:spPr>
        <p:txBody>
          <a:bodyPr wrap="square" rtlCol="0">
            <a:spAutoFit/>
          </a:bodyPr>
          <a:lstStyle/>
          <a:p>
            <a:r>
              <a:rPr lang="en-US" sz="2000" dirty="0"/>
              <a:t>Ames, IA November 5, 1973</a:t>
            </a:r>
          </a:p>
        </p:txBody>
      </p:sp>
      <p:sp>
        <p:nvSpPr>
          <p:cNvPr id="7" name="TextBox 6"/>
          <p:cNvSpPr txBox="1"/>
          <p:nvPr/>
        </p:nvSpPr>
        <p:spPr>
          <a:xfrm>
            <a:off x="4953000" y="6248400"/>
            <a:ext cx="3276600" cy="400110"/>
          </a:xfrm>
          <a:prstGeom prst="rect">
            <a:avLst/>
          </a:prstGeom>
          <a:noFill/>
        </p:spPr>
        <p:txBody>
          <a:bodyPr wrap="square" rtlCol="0">
            <a:spAutoFit/>
          </a:bodyPr>
          <a:lstStyle/>
          <a:p>
            <a:r>
              <a:rPr lang="en-US" dirty="0"/>
              <a:t>Nowata, </a:t>
            </a:r>
            <a:r>
              <a:rPr lang="en-US" sz="2000" dirty="0"/>
              <a:t>OK</a:t>
            </a:r>
            <a:r>
              <a:rPr lang="en-US" dirty="0"/>
              <a:t> February 22, 1974</a:t>
            </a:r>
          </a:p>
        </p:txBody>
      </p:sp>
      <p:pic>
        <p:nvPicPr>
          <p:cNvPr id="8" name="Picture 7" descr="1973.jpg"/>
          <p:cNvPicPr>
            <a:picLocks noChangeAspect="1"/>
          </p:cNvPicPr>
          <p:nvPr/>
        </p:nvPicPr>
        <p:blipFill>
          <a:blip r:embed="rId3" cstate="print">
            <a:lum bright="10000"/>
          </a:blip>
          <a:stretch>
            <a:fillRect/>
          </a:stretch>
        </p:blipFill>
        <p:spPr>
          <a:xfrm>
            <a:off x="4267200" y="152400"/>
            <a:ext cx="4627778" cy="2715768"/>
          </a:xfrm>
          <a:prstGeom prst="rect">
            <a:avLst/>
          </a:prstGeom>
          <a:ln>
            <a:noFill/>
          </a:ln>
          <a:effectLst>
            <a:softEdge rad="112500"/>
          </a:effectLst>
        </p:spPr>
      </p:pic>
      <p:pic>
        <p:nvPicPr>
          <p:cNvPr id="9" name="Picture 8" descr="1974_0002.jpg"/>
          <p:cNvPicPr>
            <a:picLocks noChangeAspect="1"/>
          </p:cNvPicPr>
          <p:nvPr/>
        </p:nvPicPr>
        <p:blipFill>
          <a:blip r:embed="rId4" cstate="print">
            <a:lum bright="10000"/>
          </a:blip>
          <a:stretch>
            <a:fillRect/>
          </a:stretch>
        </p:blipFill>
        <p:spPr>
          <a:xfrm>
            <a:off x="4343400" y="3581400"/>
            <a:ext cx="4465930" cy="2691079"/>
          </a:xfrm>
          <a:prstGeom prst="rect">
            <a:avLst/>
          </a:prstGeom>
          <a:ln>
            <a:noFill/>
          </a:ln>
          <a:effectLst>
            <a:softEdge rad="112500"/>
          </a:effectLst>
        </p:spPr>
      </p:pic>
      <p:sp>
        <p:nvSpPr>
          <p:cNvPr id="10" name="TextBox 9"/>
          <p:cNvSpPr txBox="1"/>
          <p:nvPr/>
        </p:nvSpPr>
        <p:spPr>
          <a:xfrm>
            <a:off x="381000" y="2819400"/>
            <a:ext cx="3733800" cy="2246769"/>
          </a:xfrm>
          <a:prstGeom prst="rect">
            <a:avLst/>
          </a:prstGeom>
          <a:noFill/>
        </p:spPr>
        <p:txBody>
          <a:bodyPr wrap="square" rtlCol="0">
            <a:spAutoFit/>
          </a:bodyPr>
          <a:lstStyle/>
          <a:p>
            <a:r>
              <a:rPr lang="en-US" sz="2000" dirty="0"/>
              <a:t>The Centennial card was in use about seven months.  The 8c Samuel Adams of the Patriot series was issued on December 16, 1973 in anticipation of the increase postal card rate to 8c on March 2, 1974.   </a:t>
            </a:r>
          </a:p>
        </p:txBody>
      </p:sp>
      <p:pic>
        <p:nvPicPr>
          <p:cNvPr id="11" name="Picture 10" descr="8c.jpg"/>
          <p:cNvPicPr>
            <a:picLocks noChangeAspect="1"/>
          </p:cNvPicPr>
          <p:nvPr/>
        </p:nvPicPr>
        <p:blipFill>
          <a:blip r:embed="rId5"/>
          <a:stretch>
            <a:fillRect/>
          </a:stretch>
        </p:blipFill>
        <p:spPr>
          <a:xfrm>
            <a:off x="685800" y="5105400"/>
            <a:ext cx="2603705" cy="14478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0" y="274638"/>
            <a:ext cx="2590800" cy="1143000"/>
          </a:xfrm>
        </p:spPr>
        <p:txBody>
          <a:bodyPr>
            <a:normAutofit fontScale="90000"/>
          </a:bodyPr>
          <a:lstStyle/>
          <a:p>
            <a:r>
              <a:rPr lang="en-US" sz="3600" b="1" dirty="0">
                <a:latin typeface="+mn-lt"/>
              </a:rPr>
              <a:t>Last Day </a:t>
            </a:r>
            <a:br>
              <a:rPr lang="en-US" sz="3600" b="1" dirty="0">
                <a:latin typeface="+mn-lt"/>
              </a:rPr>
            </a:br>
            <a:r>
              <a:rPr lang="en-US" sz="3600" b="1" dirty="0">
                <a:latin typeface="+mn-lt"/>
              </a:rPr>
              <a:t>6c rate</a:t>
            </a:r>
          </a:p>
        </p:txBody>
      </p:sp>
      <p:pic>
        <p:nvPicPr>
          <p:cNvPr id="11" name="Picture 10" descr="RC2_0001.jpg"/>
          <p:cNvPicPr>
            <a:picLocks noChangeAspect="1"/>
          </p:cNvPicPr>
          <p:nvPr/>
        </p:nvPicPr>
        <p:blipFill>
          <a:blip r:embed="rId2"/>
          <a:stretch>
            <a:fillRect/>
          </a:stretch>
        </p:blipFill>
        <p:spPr>
          <a:xfrm>
            <a:off x="152400" y="152400"/>
            <a:ext cx="5422392" cy="3314700"/>
          </a:xfrm>
          <a:prstGeom prst="rect">
            <a:avLst/>
          </a:prstGeom>
          <a:ln>
            <a:noFill/>
          </a:ln>
          <a:effectLst>
            <a:softEdge rad="112500"/>
          </a:effectLst>
        </p:spPr>
      </p:pic>
      <p:pic>
        <p:nvPicPr>
          <p:cNvPr id="12" name="Picture 11" descr="RC 1_0001.jpg"/>
          <p:cNvPicPr>
            <a:picLocks noChangeAspect="1"/>
          </p:cNvPicPr>
          <p:nvPr/>
        </p:nvPicPr>
        <p:blipFill>
          <a:blip r:embed="rId3"/>
          <a:stretch>
            <a:fillRect/>
          </a:stretch>
        </p:blipFill>
        <p:spPr>
          <a:xfrm>
            <a:off x="3276600" y="3276600"/>
            <a:ext cx="5422392" cy="3314700"/>
          </a:xfrm>
          <a:prstGeom prst="rect">
            <a:avLst/>
          </a:prstGeom>
          <a:ln>
            <a:noFill/>
          </a:ln>
          <a:effectLst>
            <a:softEdge rad="112500"/>
          </a:effectLst>
        </p:spPr>
      </p:pic>
      <p:sp>
        <p:nvSpPr>
          <p:cNvPr id="13" name="TextBox 12"/>
          <p:cNvSpPr txBox="1"/>
          <p:nvPr/>
        </p:nvSpPr>
        <p:spPr>
          <a:xfrm>
            <a:off x="6248400" y="1524000"/>
            <a:ext cx="2286000" cy="369332"/>
          </a:xfrm>
          <a:prstGeom prst="rect">
            <a:avLst/>
          </a:prstGeom>
          <a:noFill/>
        </p:spPr>
        <p:txBody>
          <a:bodyPr wrap="square" rtlCol="0">
            <a:spAutoFit/>
          </a:bodyPr>
          <a:lstStyle/>
          <a:p>
            <a:pPr algn="ctr"/>
            <a:r>
              <a:rPr lang="en-US" dirty="0"/>
              <a:t>March 1, 1974</a:t>
            </a:r>
          </a:p>
        </p:txBody>
      </p:sp>
      <p:sp>
        <p:nvSpPr>
          <p:cNvPr id="14" name="TextBox 13"/>
          <p:cNvSpPr txBox="1"/>
          <p:nvPr/>
        </p:nvSpPr>
        <p:spPr>
          <a:xfrm>
            <a:off x="5562600" y="2438400"/>
            <a:ext cx="1447800" cy="369332"/>
          </a:xfrm>
          <a:prstGeom prst="rect">
            <a:avLst/>
          </a:prstGeom>
          <a:noFill/>
        </p:spPr>
        <p:txBody>
          <a:bodyPr wrap="square" rtlCol="0">
            <a:spAutoFit/>
          </a:bodyPr>
          <a:lstStyle/>
          <a:p>
            <a:r>
              <a:rPr lang="en-US" dirty="0"/>
              <a:t>Collins, OH</a:t>
            </a:r>
          </a:p>
        </p:txBody>
      </p:sp>
      <p:sp>
        <p:nvSpPr>
          <p:cNvPr id="15" name="TextBox 14"/>
          <p:cNvSpPr txBox="1"/>
          <p:nvPr/>
        </p:nvSpPr>
        <p:spPr>
          <a:xfrm>
            <a:off x="1905000" y="5791200"/>
            <a:ext cx="1447800" cy="369332"/>
          </a:xfrm>
          <a:prstGeom prst="rect">
            <a:avLst/>
          </a:prstGeom>
          <a:noFill/>
        </p:spPr>
        <p:txBody>
          <a:bodyPr wrap="square" rtlCol="0">
            <a:spAutoFit/>
          </a:bodyPr>
          <a:lstStyle/>
          <a:p>
            <a:r>
              <a:rPr lang="en-US" dirty="0"/>
              <a:t>Phoenix, AZ</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9800" y="3581400"/>
            <a:ext cx="2895600" cy="838200"/>
          </a:xfrm>
        </p:spPr>
        <p:txBody>
          <a:bodyPr>
            <a:normAutofit fontScale="90000"/>
          </a:bodyPr>
          <a:lstStyle/>
          <a:p>
            <a:r>
              <a:rPr lang="en-US" sz="3200" b="1" dirty="0">
                <a:latin typeface="+mn-lt"/>
              </a:rPr>
              <a:t>Rate Decrease</a:t>
            </a:r>
            <a:br>
              <a:rPr lang="en-US" sz="3200" b="1" dirty="0">
                <a:latin typeface="+mn-lt"/>
              </a:rPr>
            </a:br>
            <a:r>
              <a:rPr lang="en-US" sz="3200" b="1" dirty="0">
                <a:latin typeface="+mn-lt"/>
              </a:rPr>
              <a:t>to 7c</a:t>
            </a:r>
          </a:p>
        </p:txBody>
      </p:sp>
      <p:sp>
        <p:nvSpPr>
          <p:cNvPr id="7" name="TextBox 6"/>
          <p:cNvSpPr txBox="1"/>
          <p:nvPr/>
        </p:nvSpPr>
        <p:spPr>
          <a:xfrm>
            <a:off x="6172200" y="4572000"/>
            <a:ext cx="2438400" cy="923330"/>
          </a:xfrm>
          <a:prstGeom prst="rect">
            <a:avLst/>
          </a:prstGeom>
          <a:noFill/>
        </p:spPr>
        <p:txBody>
          <a:bodyPr wrap="square" rtlCol="0">
            <a:spAutoFit/>
          </a:bodyPr>
          <a:lstStyle/>
          <a:p>
            <a:r>
              <a:rPr lang="en-US" dirty="0"/>
              <a:t>7c rate effective September 14,1975 to December 30,1975</a:t>
            </a:r>
          </a:p>
        </p:txBody>
      </p:sp>
      <p:pic>
        <p:nvPicPr>
          <p:cNvPr id="11" name="Picture 10" descr="7c rate_0002.jpg"/>
          <p:cNvPicPr>
            <a:picLocks noChangeAspect="1"/>
          </p:cNvPicPr>
          <p:nvPr/>
        </p:nvPicPr>
        <p:blipFill>
          <a:blip r:embed="rId2"/>
          <a:stretch>
            <a:fillRect/>
          </a:stretch>
        </p:blipFill>
        <p:spPr>
          <a:xfrm>
            <a:off x="381000" y="3352800"/>
            <a:ext cx="5326380" cy="3223260"/>
          </a:xfrm>
          <a:prstGeom prst="rect">
            <a:avLst/>
          </a:prstGeom>
          <a:ln>
            <a:noFill/>
          </a:ln>
          <a:effectLst>
            <a:softEdge rad="112500"/>
          </a:effectLst>
        </p:spPr>
      </p:pic>
      <p:sp>
        <p:nvSpPr>
          <p:cNvPr id="12" name="TextBox 11"/>
          <p:cNvSpPr txBox="1"/>
          <p:nvPr/>
        </p:nvSpPr>
        <p:spPr>
          <a:xfrm>
            <a:off x="6096000" y="5715000"/>
            <a:ext cx="1905000" cy="646331"/>
          </a:xfrm>
          <a:prstGeom prst="rect">
            <a:avLst/>
          </a:prstGeom>
          <a:noFill/>
        </p:spPr>
        <p:txBody>
          <a:bodyPr wrap="square" rtlCol="0">
            <a:spAutoFit/>
          </a:bodyPr>
          <a:lstStyle/>
          <a:p>
            <a:r>
              <a:rPr lang="en-US" dirty="0"/>
              <a:t>New York , NY November 6,1975</a:t>
            </a:r>
          </a:p>
        </p:txBody>
      </p:sp>
      <p:pic>
        <p:nvPicPr>
          <p:cNvPr id="13" name="Picture 12" descr="8c rate.jpg"/>
          <p:cNvPicPr>
            <a:picLocks noChangeAspect="1"/>
          </p:cNvPicPr>
          <p:nvPr/>
        </p:nvPicPr>
        <p:blipFill>
          <a:blip r:embed="rId3"/>
          <a:stretch>
            <a:fillRect/>
          </a:stretch>
        </p:blipFill>
        <p:spPr>
          <a:xfrm>
            <a:off x="381000" y="76200"/>
            <a:ext cx="5317236" cy="3305556"/>
          </a:xfrm>
          <a:prstGeom prst="rect">
            <a:avLst/>
          </a:prstGeom>
          <a:ln>
            <a:noFill/>
          </a:ln>
          <a:effectLst>
            <a:softEdge rad="112500"/>
          </a:effectLst>
        </p:spPr>
      </p:pic>
      <p:sp>
        <p:nvSpPr>
          <p:cNvPr id="14" name="TextBox 13"/>
          <p:cNvSpPr txBox="1"/>
          <p:nvPr/>
        </p:nvSpPr>
        <p:spPr>
          <a:xfrm>
            <a:off x="5943600" y="304800"/>
            <a:ext cx="3048000" cy="1077218"/>
          </a:xfrm>
          <a:prstGeom prst="rect">
            <a:avLst/>
          </a:prstGeom>
          <a:noFill/>
        </p:spPr>
        <p:txBody>
          <a:bodyPr wrap="square" rtlCol="0">
            <a:spAutoFit/>
          </a:bodyPr>
          <a:lstStyle/>
          <a:p>
            <a:r>
              <a:rPr lang="en-US" sz="3200" b="1" dirty="0"/>
              <a:t>Up Rated to 8c for Rate Change</a:t>
            </a:r>
          </a:p>
        </p:txBody>
      </p:sp>
      <p:sp>
        <p:nvSpPr>
          <p:cNvPr id="15" name="TextBox 14"/>
          <p:cNvSpPr txBox="1"/>
          <p:nvPr/>
        </p:nvSpPr>
        <p:spPr>
          <a:xfrm>
            <a:off x="6019800" y="1447800"/>
            <a:ext cx="2819400" cy="646331"/>
          </a:xfrm>
          <a:prstGeom prst="rect">
            <a:avLst/>
          </a:prstGeom>
          <a:noFill/>
        </p:spPr>
        <p:txBody>
          <a:bodyPr wrap="square" rtlCol="0">
            <a:spAutoFit/>
          </a:bodyPr>
          <a:lstStyle/>
          <a:p>
            <a:r>
              <a:rPr lang="en-US" dirty="0"/>
              <a:t>8c rate effective March 2, 1975 to December 30,1975</a:t>
            </a:r>
          </a:p>
        </p:txBody>
      </p:sp>
      <p:sp>
        <p:nvSpPr>
          <p:cNvPr id="16" name="TextBox 15"/>
          <p:cNvSpPr txBox="1"/>
          <p:nvPr/>
        </p:nvSpPr>
        <p:spPr>
          <a:xfrm>
            <a:off x="6019800" y="2438400"/>
            <a:ext cx="1828800" cy="923330"/>
          </a:xfrm>
          <a:prstGeom prst="rect">
            <a:avLst/>
          </a:prstGeom>
          <a:noFill/>
        </p:spPr>
        <p:txBody>
          <a:bodyPr wrap="square" rtlCol="0">
            <a:spAutoFit/>
          </a:bodyPr>
          <a:lstStyle/>
          <a:p>
            <a:r>
              <a:rPr lang="en-US" dirty="0"/>
              <a:t>Manchester, KY </a:t>
            </a:r>
          </a:p>
          <a:p>
            <a:r>
              <a:rPr lang="en-US" dirty="0"/>
              <a:t>June 9, 1974.</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mn-lt"/>
              </a:rPr>
              <a:t>Up Rated to 9c for Rate Change</a:t>
            </a:r>
          </a:p>
        </p:txBody>
      </p:sp>
      <p:pic>
        <p:nvPicPr>
          <p:cNvPr id="3" name="Picture 2" descr="9c rate.jpg"/>
          <p:cNvPicPr>
            <a:picLocks noChangeAspect="1"/>
          </p:cNvPicPr>
          <p:nvPr/>
        </p:nvPicPr>
        <p:blipFill>
          <a:blip r:embed="rId2"/>
          <a:stretch>
            <a:fillRect/>
          </a:stretch>
        </p:blipFill>
        <p:spPr>
          <a:xfrm>
            <a:off x="1524000" y="1905000"/>
            <a:ext cx="6074664" cy="3723704"/>
          </a:xfrm>
          <a:prstGeom prst="rect">
            <a:avLst/>
          </a:prstGeom>
          <a:ln>
            <a:noFill/>
          </a:ln>
          <a:effectLst>
            <a:softEdge rad="112500"/>
          </a:effectLst>
        </p:spPr>
      </p:pic>
      <p:sp>
        <p:nvSpPr>
          <p:cNvPr id="4" name="TextBox 3"/>
          <p:cNvSpPr txBox="1"/>
          <p:nvPr/>
        </p:nvSpPr>
        <p:spPr>
          <a:xfrm>
            <a:off x="1905000" y="1371600"/>
            <a:ext cx="5410200" cy="369332"/>
          </a:xfrm>
          <a:prstGeom prst="rect">
            <a:avLst/>
          </a:prstGeom>
          <a:noFill/>
        </p:spPr>
        <p:txBody>
          <a:bodyPr wrap="square" rtlCol="0">
            <a:spAutoFit/>
          </a:bodyPr>
          <a:lstStyle/>
          <a:p>
            <a:r>
              <a:rPr lang="en-US" dirty="0"/>
              <a:t>9c rate effective December 31,1975 to May 28, 1976</a:t>
            </a:r>
          </a:p>
        </p:txBody>
      </p:sp>
      <p:sp>
        <p:nvSpPr>
          <p:cNvPr id="5" name="TextBox 4"/>
          <p:cNvSpPr txBox="1"/>
          <p:nvPr/>
        </p:nvSpPr>
        <p:spPr>
          <a:xfrm>
            <a:off x="2438400" y="5867400"/>
            <a:ext cx="4572000" cy="646331"/>
          </a:xfrm>
          <a:prstGeom prst="rect">
            <a:avLst/>
          </a:prstGeom>
          <a:noFill/>
        </p:spPr>
        <p:txBody>
          <a:bodyPr wrap="square" rtlCol="0">
            <a:spAutoFit/>
          </a:bodyPr>
          <a:lstStyle/>
          <a:p>
            <a:r>
              <a:rPr lang="en-US" dirty="0"/>
              <a:t>N. Hollywood, California February 19, 1976</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4000" b="1" dirty="0">
                <a:latin typeface="+mn-lt"/>
              </a:rPr>
              <a:t>Redirected </a:t>
            </a:r>
          </a:p>
        </p:txBody>
      </p:sp>
      <p:pic>
        <p:nvPicPr>
          <p:cNvPr id="3" name="Picture 2" descr="UPU Redirected_0002.jpg"/>
          <p:cNvPicPr>
            <a:picLocks noChangeAspect="1"/>
          </p:cNvPicPr>
          <p:nvPr/>
        </p:nvPicPr>
        <p:blipFill>
          <a:blip r:embed="rId2">
            <a:lum bright="10000" contrast="10000"/>
          </a:blip>
          <a:srcRect l="3819" t="8197" r="2619" b="4918"/>
          <a:stretch>
            <a:fillRect/>
          </a:stretch>
        </p:blipFill>
        <p:spPr>
          <a:xfrm>
            <a:off x="838200" y="990600"/>
            <a:ext cx="7467600" cy="4038600"/>
          </a:xfrm>
          <a:prstGeom prst="rect">
            <a:avLst/>
          </a:prstGeom>
          <a:ln>
            <a:noFill/>
          </a:ln>
          <a:effectLst>
            <a:softEdge rad="112500"/>
          </a:effectLst>
        </p:spPr>
      </p:pic>
      <p:sp>
        <p:nvSpPr>
          <p:cNvPr id="4" name="TextBox 3"/>
          <p:cNvSpPr txBox="1"/>
          <p:nvPr/>
        </p:nvSpPr>
        <p:spPr>
          <a:xfrm>
            <a:off x="533400" y="5257800"/>
            <a:ext cx="8229600" cy="923330"/>
          </a:xfrm>
          <a:prstGeom prst="rect">
            <a:avLst/>
          </a:prstGeom>
          <a:noFill/>
        </p:spPr>
        <p:txBody>
          <a:bodyPr wrap="square" rtlCol="0">
            <a:spAutoFit/>
          </a:bodyPr>
          <a:lstStyle/>
          <a:p>
            <a:r>
              <a:rPr lang="en-US" dirty="0"/>
              <a:t>Mailed January 21, 1974 from Charleston, SC to Tampa, FL redirected to Mc Dill AFB, FL; redirected again to Nogales, AZ with auxiliary marking : “TO AVOID DELAY IN DELIVERY ADVISE YOUR CORRESPONDENTS YOUR CORRECT ADDRESS.”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4000" b="1" dirty="0">
                <a:latin typeface="+mn-lt"/>
              </a:rPr>
              <a:t>UPU Surface Mail</a:t>
            </a:r>
          </a:p>
        </p:txBody>
      </p:sp>
      <p:pic>
        <p:nvPicPr>
          <p:cNvPr id="3" name="Picture 2" descr="UPU Redirected_0001.jpg"/>
          <p:cNvPicPr>
            <a:picLocks noChangeAspect="1"/>
          </p:cNvPicPr>
          <p:nvPr/>
        </p:nvPicPr>
        <p:blipFill>
          <a:blip r:embed="rId3"/>
          <a:srcRect l="2041" t="3316" r="2041" b="3833"/>
          <a:stretch>
            <a:fillRect/>
          </a:stretch>
        </p:blipFill>
        <p:spPr>
          <a:xfrm>
            <a:off x="914400" y="1524000"/>
            <a:ext cx="7162800" cy="4267200"/>
          </a:xfrm>
          <a:prstGeom prst="rect">
            <a:avLst/>
          </a:prstGeom>
          <a:ln>
            <a:noFill/>
          </a:ln>
          <a:effectLst>
            <a:softEdge rad="112500"/>
          </a:effectLst>
        </p:spPr>
      </p:pic>
      <p:sp>
        <p:nvSpPr>
          <p:cNvPr id="4" name="TextBox 3"/>
          <p:cNvSpPr txBox="1"/>
          <p:nvPr/>
        </p:nvSpPr>
        <p:spPr>
          <a:xfrm>
            <a:off x="1905000" y="914400"/>
            <a:ext cx="5410200" cy="381000"/>
          </a:xfrm>
          <a:prstGeom prst="rect">
            <a:avLst/>
          </a:prstGeom>
          <a:noFill/>
        </p:spPr>
        <p:txBody>
          <a:bodyPr wrap="square" rtlCol="0">
            <a:spAutoFit/>
          </a:bodyPr>
          <a:lstStyle/>
          <a:p>
            <a:pPr algn="ctr"/>
            <a:r>
              <a:rPr lang="en-US" dirty="0"/>
              <a:t>10c rate effective July 1, 1971 to March 2, 1974</a:t>
            </a:r>
          </a:p>
        </p:txBody>
      </p:sp>
      <p:sp>
        <p:nvSpPr>
          <p:cNvPr id="5" name="TextBox 4"/>
          <p:cNvSpPr txBox="1"/>
          <p:nvPr/>
        </p:nvSpPr>
        <p:spPr>
          <a:xfrm>
            <a:off x="1219200" y="6076890"/>
            <a:ext cx="6629400" cy="400110"/>
          </a:xfrm>
          <a:prstGeom prst="rect">
            <a:avLst/>
          </a:prstGeom>
          <a:noFill/>
        </p:spPr>
        <p:txBody>
          <a:bodyPr wrap="square" rtlCol="0">
            <a:spAutoFit/>
          </a:bodyPr>
          <a:lstStyle/>
          <a:p>
            <a:pPr algn="ctr"/>
            <a:r>
              <a:rPr lang="en-US" sz="2000" dirty="0"/>
              <a:t>Chicago, IL to Enfield, England November 13, 1973.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2286000" cy="639762"/>
          </a:xfrm>
        </p:spPr>
        <p:txBody>
          <a:bodyPr>
            <a:normAutofit fontScale="90000"/>
          </a:bodyPr>
          <a:lstStyle/>
          <a:p>
            <a:r>
              <a:rPr lang="en-US" sz="4000" b="1" dirty="0">
                <a:latin typeface="+mn-lt"/>
              </a:rPr>
              <a:t>UPU Air Mail </a:t>
            </a:r>
          </a:p>
        </p:txBody>
      </p:sp>
      <p:sp>
        <p:nvSpPr>
          <p:cNvPr id="3" name="TextBox 2"/>
          <p:cNvSpPr txBox="1"/>
          <p:nvPr/>
        </p:nvSpPr>
        <p:spPr>
          <a:xfrm>
            <a:off x="381000" y="1447800"/>
            <a:ext cx="2971800" cy="646331"/>
          </a:xfrm>
          <a:prstGeom prst="rect">
            <a:avLst/>
          </a:prstGeom>
          <a:noFill/>
        </p:spPr>
        <p:txBody>
          <a:bodyPr wrap="square" rtlCol="0">
            <a:spAutoFit/>
          </a:bodyPr>
          <a:lstStyle/>
          <a:p>
            <a:pPr algn="ctr"/>
            <a:r>
              <a:rPr lang="en-US" dirty="0"/>
              <a:t>15c rate effective July 1, 1971 </a:t>
            </a:r>
          </a:p>
          <a:p>
            <a:pPr algn="ctr"/>
            <a:r>
              <a:rPr lang="en-US" dirty="0"/>
              <a:t>to March 2, 1974. </a:t>
            </a:r>
          </a:p>
        </p:txBody>
      </p:sp>
      <p:pic>
        <p:nvPicPr>
          <p:cNvPr id="4" name="Picture 3" descr="15c UPU AM RATE_0001.jpg"/>
          <p:cNvPicPr>
            <a:picLocks noChangeAspect="1"/>
          </p:cNvPicPr>
          <p:nvPr/>
        </p:nvPicPr>
        <p:blipFill>
          <a:blip r:embed="rId2">
            <a:lum bright="10000" contrast="10000"/>
          </a:blip>
          <a:srcRect l="2790" t="1197" r="3739" b="1867"/>
          <a:stretch>
            <a:fillRect/>
          </a:stretch>
        </p:blipFill>
        <p:spPr>
          <a:xfrm>
            <a:off x="3581400" y="304800"/>
            <a:ext cx="5105400" cy="6172200"/>
          </a:xfrm>
          <a:prstGeom prst="rect">
            <a:avLst/>
          </a:prstGeom>
          <a:ln>
            <a:noFill/>
          </a:ln>
          <a:effectLst>
            <a:softEdge rad="112500"/>
          </a:effectLst>
        </p:spPr>
      </p:pic>
      <p:sp>
        <p:nvSpPr>
          <p:cNvPr id="5" name="TextBox 4"/>
          <p:cNvSpPr txBox="1"/>
          <p:nvPr/>
        </p:nvSpPr>
        <p:spPr>
          <a:xfrm>
            <a:off x="457200" y="2667000"/>
            <a:ext cx="2819400" cy="646331"/>
          </a:xfrm>
          <a:prstGeom prst="rect">
            <a:avLst/>
          </a:prstGeom>
          <a:noFill/>
        </p:spPr>
        <p:txBody>
          <a:bodyPr wrap="square" rtlCol="0">
            <a:spAutoFit/>
          </a:bodyPr>
          <a:lstStyle/>
          <a:p>
            <a:pPr algn="ctr"/>
            <a:r>
              <a:rPr lang="en-US" dirty="0"/>
              <a:t>Blairstown, NJ to </a:t>
            </a:r>
          </a:p>
          <a:p>
            <a:pPr algn="ctr"/>
            <a:r>
              <a:rPr lang="en-US" dirty="0"/>
              <a:t>Sheffield, England No Date</a:t>
            </a:r>
          </a:p>
        </p:txBody>
      </p:sp>
      <p:sp>
        <p:nvSpPr>
          <p:cNvPr id="6" name="TextBox 5"/>
          <p:cNvSpPr txBox="1"/>
          <p:nvPr/>
        </p:nvSpPr>
        <p:spPr>
          <a:xfrm>
            <a:off x="838200" y="5867400"/>
            <a:ext cx="2667000" cy="369332"/>
          </a:xfrm>
          <a:prstGeom prst="rect">
            <a:avLst/>
          </a:prstGeom>
          <a:noFill/>
        </p:spPr>
        <p:txBody>
          <a:bodyPr wrap="square" rtlCol="0">
            <a:spAutoFit/>
          </a:bodyPr>
          <a:lstStyle/>
          <a:p>
            <a:endParaRPr lang="en-US" dirty="0"/>
          </a:p>
        </p:txBody>
      </p:sp>
      <p:sp>
        <p:nvSpPr>
          <p:cNvPr id="7" name="TextBox 6"/>
          <p:cNvSpPr txBox="1"/>
          <p:nvPr/>
        </p:nvSpPr>
        <p:spPr>
          <a:xfrm>
            <a:off x="533400" y="5181600"/>
            <a:ext cx="2819400" cy="646331"/>
          </a:xfrm>
          <a:prstGeom prst="rect">
            <a:avLst/>
          </a:prstGeom>
          <a:noFill/>
        </p:spPr>
        <p:txBody>
          <a:bodyPr wrap="square" rtlCol="0">
            <a:spAutoFit/>
          </a:bodyPr>
          <a:lstStyle/>
          <a:p>
            <a:pPr algn="ctr"/>
            <a:r>
              <a:rPr lang="en-US" dirty="0"/>
              <a:t>Postal Service , CA to East Germany October 17, 1973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b="1" dirty="0">
                <a:latin typeface="+mn-lt"/>
              </a:rPr>
              <a:t>Precancelled </a:t>
            </a:r>
          </a:p>
        </p:txBody>
      </p:sp>
      <p:pic>
        <p:nvPicPr>
          <p:cNvPr id="3" name="Picture 2" descr="GUAM_0001.jpg"/>
          <p:cNvPicPr>
            <a:picLocks noChangeAspect="1"/>
          </p:cNvPicPr>
          <p:nvPr/>
        </p:nvPicPr>
        <p:blipFill>
          <a:blip r:embed="rId2">
            <a:lum bright="10000"/>
          </a:blip>
          <a:srcRect l="4740" t="4551" r="4262" b="5947"/>
          <a:stretch>
            <a:fillRect/>
          </a:stretch>
        </p:blipFill>
        <p:spPr>
          <a:xfrm rot="652638">
            <a:off x="891879" y="1259426"/>
            <a:ext cx="7315200" cy="4495800"/>
          </a:xfrm>
          <a:prstGeom prst="rect">
            <a:avLst/>
          </a:prstGeom>
        </p:spPr>
      </p:pic>
      <p:sp>
        <p:nvSpPr>
          <p:cNvPr id="4" name="TextBox 3"/>
          <p:cNvSpPr txBox="1"/>
          <p:nvPr/>
        </p:nvSpPr>
        <p:spPr>
          <a:xfrm>
            <a:off x="1371600" y="5867400"/>
            <a:ext cx="2514600" cy="461665"/>
          </a:xfrm>
          <a:prstGeom prst="rect">
            <a:avLst/>
          </a:prstGeom>
          <a:noFill/>
        </p:spPr>
        <p:txBody>
          <a:bodyPr wrap="square" rtlCol="0">
            <a:spAutoFit/>
          </a:bodyPr>
          <a:lstStyle/>
          <a:p>
            <a:r>
              <a:rPr lang="en-US" sz="2400" dirty="0" err="1"/>
              <a:t>Agana</a:t>
            </a:r>
            <a:r>
              <a:rPr lang="en-US" sz="2400" dirty="0"/>
              <a:t>, Guam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dirty="0">
                <a:latin typeface="+mn-lt"/>
              </a:rPr>
              <a:t>Airmail to the US</a:t>
            </a:r>
          </a:p>
        </p:txBody>
      </p:sp>
      <p:pic>
        <p:nvPicPr>
          <p:cNvPr id="3" name="Picture 2" descr="FROM ITALY_0001.jpg"/>
          <p:cNvPicPr>
            <a:picLocks noChangeAspect="1"/>
          </p:cNvPicPr>
          <p:nvPr/>
        </p:nvPicPr>
        <p:blipFill>
          <a:blip r:embed="rId2">
            <a:lum bright="10000"/>
          </a:blip>
          <a:srcRect l="3061" t="7977" r="5102" b="7466"/>
          <a:stretch>
            <a:fillRect/>
          </a:stretch>
        </p:blipFill>
        <p:spPr>
          <a:xfrm>
            <a:off x="762000" y="1066800"/>
            <a:ext cx="7246188" cy="42672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4" name="TextBox 3"/>
          <p:cNvSpPr txBox="1"/>
          <p:nvPr/>
        </p:nvSpPr>
        <p:spPr>
          <a:xfrm>
            <a:off x="1524000" y="5410200"/>
            <a:ext cx="6248400" cy="707886"/>
          </a:xfrm>
          <a:prstGeom prst="rect">
            <a:avLst/>
          </a:prstGeom>
          <a:noFill/>
        </p:spPr>
        <p:txBody>
          <a:bodyPr wrap="square" rtlCol="0">
            <a:spAutoFit/>
          </a:bodyPr>
          <a:lstStyle/>
          <a:p>
            <a:pPr algn="ctr"/>
            <a:r>
              <a:rPr lang="en-US" sz="2000" dirty="0"/>
              <a:t>Used from Rome, Italy to Ohio in 1981. 300 lire paying the airmail rate to the US.  Clearly contrived but colorful.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normAutofit fontScale="90000"/>
          </a:bodyPr>
          <a:lstStyle/>
          <a:p>
            <a:r>
              <a:rPr lang="en-US" sz="4000" b="1" dirty="0">
                <a:latin typeface="+mn-lt"/>
              </a:rPr>
              <a:t>Philatelic Celebrations : MANPEX</a:t>
            </a:r>
          </a:p>
        </p:txBody>
      </p:sp>
      <p:pic>
        <p:nvPicPr>
          <p:cNvPr id="5" name="Picture 4" descr="May 13 1973 A_0001.jpg"/>
          <p:cNvPicPr>
            <a:picLocks noChangeAspect="1"/>
          </p:cNvPicPr>
          <p:nvPr/>
        </p:nvPicPr>
        <p:blipFill>
          <a:blip r:embed="rId3">
            <a:lum bright="10000"/>
          </a:blip>
          <a:srcRect l="2825" t="8554" r="2542" b="10180"/>
          <a:stretch>
            <a:fillRect/>
          </a:stretch>
        </p:blipFill>
        <p:spPr>
          <a:xfrm>
            <a:off x="228600" y="914400"/>
            <a:ext cx="5105400" cy="2895600"/>
          </a:xfrm>
          <a:prstGeom prst="rect">
            <a:avLst/>
          </a:prstGeom>
        </p:spPr>
      </p:pic>
      <p:pic>
        <p:nvPicPr>
          <p:cNvPr id="6" name="Picture 5" descr="May 13, 1973 B_0001.jpg"/>
          <p:cNvPicPr>
            <a:picLocks noChangeAspect="1"/>
          </p:cNvPicPr>
          <p:nvPr/>
        </p:nvPicPr>
        <p:blipFill>
          <a:blip r:embed="rId4">
            <a:lum bright="10000" contrast="-10000"/>
          </a:blip>
          <a:srcRect t="4864" r="1990"/>
          <a:stretch>
            <a:fillRect/>
          </a:stretch>
        </p:blipFill>
        <p:spPr>
          <a:xfrm>
            <a:off x="4038600" y="3581400"/>
            <a:ext cx="4953000" cy="2980944"/>
          </a:xfrm>
          <a:prstGeom prst="rect">
            <a:avLst/>
          </a:prstGeom>
        </p:spPr>
      </p:pic>
      <p:sp>
        <p:nvSpPr>
          <p:cNvPr id="7" name="TextBox 6"/>
          <p:cNvSpPr txBox="1"/>
          <p:nvPr/>
        </p:nvSpPr>
        <p:spPr>
          <a:xfrm>
            <a:off x="457200" y="4114800"/>
            <a:ext cx="3200400" cy="707886"/>
          </a:xfrm>
          <a:prstGeom prst="rect">
            <a:avLst/>
          </a:prstGeom>
          <a:noFill/>
        </p:spPr>
        <p:txBody>
          <a:bodyPr wrap="square" rtlCol="0">
            <a:spAutoFit/>
          </a:bodyPr>
          <a:lstStyle/>
          <a:p>
            <a:pPr algn="ctr"/>
            <a:r>
              <a:rPr lang="en-US" sz="2000" dirty="0"/>
              <a:t>Manchester Philatelic Society Manchester, CT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600" b="1" dirty="0">
                <a:latin typeface="+mn-lt"/>
              </a:rPr>
              <a:t>Philatelic Celebrations</a:t>
            </a:r>
          </a:p>
        </p:txBody>
      </p:sp>
      <p:pic>
        <p:nvPicPr>
          <p:cNvPr id="3" name="Picture 2" descr="Anniversary #1_0001.jpg"/>
          <p:cNvPicPr>
            <a:picLocks noChangeAspect="1"/>
          </p:cNvPicPr>
          <p:nvPr/>
        </p:nvPicPr>
        <p:blipFill>
          <a:blip r:embed="rId3"/>
          <a:srcRect l="1866" t="4110" r="2992" b="1370"/>
          <a:stretch>
            <a:fillRect/>
          </a:stretch>
        </p:blipFill>
        <p:spPr>
          <a:xfrm>
            <a:off x="424069" y="990600"/>
            <a:ext cx="8222973" cy="5562600"/>
          </a:xfrm>
          <a:prstGeom prst="rect">
            <a:avLst/>
          </a:prstGeom>
        </p:spPr>
      </p:pic>
      <p:sp>
        <p:nvSpPr>
          <p:cNvPr id="4" name="TextBox 3"/>
          <p:cNvSpPr txBox="1"/>
          <p:nvPr/>
        </p:nvSpPr>
        <p:spPr>
          <a:xfrm>
            <a:off x="5943600" y="1828800"/>
            <a:ext cx="2514600" cy="646331"/>
          </a:xfrm>
          <a:prstGeom prst="rect">
            <a:avLst/>
          </a:prstGeom>
          <a:noFill/>
        </p:spPr>
        <p:txBody>
          <a:bodyPr wrap="square" rtlCol="0">
            <a:spAutoFit/>
          </a:bodyPr>
          <a:lstStyle/>
          <a:p>
            <a:pPr algn="ctr"/>
            <a:r>
              <a:rPr lang="en-US" dirty="0"/>
              <a:t>Saginaw Valley Stamp Society Saginaw, MI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sz="4000" b="1" dirty="0">
                <a:latin typeface="+mn-lt"/>
              </a:rPr>
              <a:t>Philatelic</a:t>
            </a:r>
            <a:r>
              <a:rPr lang="en-US" sz="3600" b="1" dirty="0">
                <a:latin typeface="+mn-lt"/>
              </a:rPr>
              <a:t> Celebrations: BALLPEX</a:t>
            </a:r>
          </a:p>
        </p:txBody>
      </p:sp>
      <p:pic>
        <p:nvPicPr>
          <p:cNvPr id="3" name="Picture 2" descr="Anniversary #2_0001.jpg"/>
          <p:cNvPicPr>
            <a:picLocks noChangeAspect="1"/>
          </p:cNvPicPr>
          <p:nvPr/>
        </p:nvPicPr>
        <p:blipFill>
          <a:blip r:embed="rId3" cstate="print"/>
          <a:srcRect l="918" r="1730"/>
          <a:stretch>
            <a:fillRect/>
          </a:stretch>
        </p:blipFill>
        <p:spPr>
          <a:xfrm>
            <a:off x="533400" y="838200"/>
            <a:ext cx="8077200" cy="5770785"/>
          </a:xfrm>
          <a:prstGeom prst="rect">
            <a:avLst/>
          </a:prstGeom>
        </p:spPr>
      </p:pic>
      <p:sp>
        <p:nvSpPr>
          <p:cNvPr id="4" name="TextBox 3"/>
          <p:cNvSpPr txBox="1"/>
          <p:nvPr/>
        </p:nvSpPr>
        <p:spPr>
          <a:xfrm>
            <a:off x="838200" y="5562600"/>
            <a:ext cx="3276600" cy="707886"/>
          </a:xfrm>
          <a:prstGeom prst="rect">
            <a:avLst/>
          </a:prstGeom>
          <a:noFill/>
        </p:spPr>
        <p:txBody>
          <a:bodyPr wrap="square" rtlCol="0">
            <a:spAutoFit/>
          </a:bodyPr>
          <a:lstStyle/>
          <a:p>
            <a:r>
              <a:rPr lang="en-US" sz="2000" dirty="0"/>
              <a:t>BALPEX Philatelic Society</a:t>
            </a:r>
          </a:p>
          <a:p>
            <a:pPr algn="ctr"/>
            <a:r>
              <a:rPr lang="en-US" sz="2000" dirty="0"/>
              <a:t>Baltimore, MD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038E-AA43-AB63-BBD0-D3FC42DC0797}"/>
              </a:ext>
            </a:extLst>
          </p:cNvPr>
          <p:cNvSpPr>
            <a:spLocks noGrp="1"/>
          </p:cNvSpPr>
          <p:nvPr>
            <p:ph type="title"/>
          </p:nvPr>
        </p:nvSpPr>
        <p:spPr>
          <a:xfrm>
            <a:off x="457200" y="457200"/>
            <a:ext cx="8229600" cy="685800"/>
          </a:xfrm>
        </p:spPr>
        <p:txBody>
          <a:bodyPr>
            <a:normAutofit fontScale="90000"/>
          </a:bodyPr>
          <a:lstStyle/>
          <a:p>
            <a:r>
              <a:rPr lang="en-US" sz="3600" b="1" dirty="0">
                <a:latin typeface="+mn-lt"/>
              </a:rPr>
              <a:t>Philatelic Celebrations : BALLPEX</a:t>
            </a:r>
            <a:br>
              <a:rPr lang="en-US" sz="3600" b="1" dirty="0">
                <a:latin typeface="+mn-lt"/>
              </a:rPr>
            </a:br>
            <a:endParaRPr lang="en-US" sz="3600" b="1" dirty="0">
              <a:latin typeface="+mn-lt"/>
            </a:endParaRPr>
          </a:p>
        </p:txBody>
      </p:sp>
      <p:pic>
        <p:nvPicPr>
          <p:cNvPr id="4" name="Picture 3">
            <a:extLst>
              <a:ext uri="{FF2B5EF4-FFF2-40B4-BE49-F238E27FC236}">
                <a16:creationId xmlns:a16="http://schemas.microsoft.com/office/drawing/2014/main" id="{CE48A618-705B-B260-9D46-26EA88F523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102" y="1447800"/>
            <a:ext cx="7936656" cy="4648200"/>
          </a:xfrm>
          <a:prstGeom prst="rect">
            <a:avLst/>
          </a:prstGeom>
        </p:spPr>
      </p:pic>
    </p:spTree>
    <p:extLst>
      <p:ext uri="{BB962C8B-B14F-4D97-AF65-F5344CB8AC3E}">
        <p14:creationId xmlns:p14="http://schemas.microsoft.com/office/powerpoint/2010/main" val="30327895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0" y="274638"/>
            <a:ext cx="3352800" cy="1143000"/>
          </a:xfrm>
        </p:spPr>
        <p:txBody>
          <a:bodyPr>
            <a:normAutofit fontScale="90000"/>
          </a:bodyPr>
          <a:lstStyle/>
          <a:p>
            <a:r>
              <a:rPr lang="en-US" b="1" dirty="0">
                <a:latin typeface="+mn-lt"/>
              </a:rPr>
              <a:t>Philatelic</a:t>
            </a:r>
            <a:br>
              <a:rPr lang="en-US" b="1" dirty="0">
                <a:latin typeface="+mn-lt"/>
              </a:rPr>
            </a:br>
            <a:r>
              <a:rPr lang="en-US" b="1" dirty="0">
                <a:latin typeface="+mn-lt"/>
              </a:rPr>
              <a:t>Celebrations </a:t>
            </a:r>
          </a:p>
        </p:txBody>
      </p:sp>
      <p:pic>
        <p:nvPicPr>
          <p:cNvPr id="3" name="Picture 2" descr="Anniversay #3_0001.jpg"/>
          <p:cNvPicPr>
            <a:picLocks noChangeAspect="1"/>
          </p:cNvPicPr>
          <p:nvPr/>
        </p:nvPicPr>
        <p:blipFill>
          <a:blip r:embed="rId2">
            <a:lum/>
          </a:blip>
          <a:srcRect l="1518" t="3599" r="4383" b="1631"/>
          <a:stretch>
            <a:fillRect/>
          </a:stretch>
        </p:blipFill>
        <p:spPr>
          <a:xfrm>
            <a:off x="457200" y="381000"/>
            <a:ext cx="4724400" cy="6019800"/>
          </a:xfrm>
          <a:prstGeom prst="rect">
            <a:avLst/>
          </a:prstGeom>
          <a:ln w="28575" cap="sq">
            <a:solidFill>
              <a:srgbClr val="000000"/>
            </a:solidFill>
            <a:miter lim="800000"/>
          </a:ln>
          <a:effectLst>
            <a:outerShdw blurRad="57150" dist="50800" dir="2700000" algn="tl" rotWithShape="0">
              <a:srgbClr val="000000">
                <a:alpha val="40000"/>
              </a:srgbClr>
            </a:outerShdw>
          </a:effectLst>
        </p:spPr>
      </p:pic>
      <p:sp>
        <p:nvSpPr>
          <p:cNvPr id="4" name="TextBox 3"/>
          <p:cNvSpPr txBox="1"/>
          <p:nvPr/>
        </p:nvSpPr>
        <p:spPr>
          <a:xfrm>
            <a:off x="5410200" y="1752600"/>
            <a:ext cx="3429000" cy="369332"/>
          </a:xfrm>
          <a:prstGeom prst="rect">
            <a:avLst/>
          </a:prstGeom>
          <a:noFill/>
        </p:spPr>
        <p:txBody>
          <a:bodyPr wrap="square" rtlCol="0">
            <a:spAutoFit/>
          </a:bodyPr>
          <a:lstStyle/>
          <a:p>
            <a:r>
              <a:rPr lang="en-US" dirty="0"/>
              <a:t>LAPEX  Station Laguna Hills, CA</a:t>
            </a:r>
          </a:p>
        </p:txBody>
      </p:sp>
      <p:sp>
        <p:nvSpPr>
          <p:cNvPr id="5" name="TextBox 4"/>
          <p:cNvSpPr txBox="1"/>
          <p:nvPr/>
        </p:nvSpPr>
        <p:spPr>
          <a:xfrm>
            <a:off x="5562600" y="3200400"/>
            <a:ext cx="3048000" cy="369332"/>
          </a:xfrm>
          <a:prstGeom prst="rect">
            <a:avLst/>
          </a:prstGeom>
          <a:noFill/>
        </p:spPr>
        <p:txBody>
          <a:bodyPr wrap="square" rtlCol="0">
            <a:spAutoFit/>
          </a:bodyPr>
          <a:lstStyle/>
          <a:p>
            <a:pPr algn="ctr"/>
            <a:r>
              <a:rPr lang="en-US" dirty="0"/>
              <a:t>TOSAPEX  Wauwatosa, WI</a:t>
            </a:r>
          </a:p>
        </p:txBody>
      </p:sp>
      <p:sp>
        <p:nvSpPr>
          <p:cNvPr id="6" name="TextBox 5"/>
          <p:cNvSpPr txBox="1"/>
          <p:nvPr/>
        </p:nvSpPr>
        <p:spPr>
          <a:xfrm>
            <a:off x="5257800" y="5410200"/>
            <a:ext cx="3733800" cy="369332"/>
          </a:xfrm>
          <a:prstGeom prst="rect">
            <a:avLst/>
          </a:prstGeom>
          <a:noFill/>
        </p:spPr>
        <p:txBody>
          <a:bodyPr wrap="square" rtlCol="0">
            <a:spAutoFit/>
          </a:bodyPr>
          <a:lstStyle/>
          <a:p>
            <a:r>
              <a:rPr lang="en-US" dirty="0"/>
              <a:t>Centenary Unit Pacific Palisades, CA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0" y="0"/>
            <a:ext cx="3200400" cy="2163762"/>
          </a:xfrm>
        </p:spPr>
        <p:txBody>
          <a:bodyPr>
            <a:normAutofit/>
          </a:bodyPr>
          <a:lstStyle/>
          <a:p>
            <a:r>
              <a:rPr lang="en-US" sz="3600" b="1" dirty="0">
                <a:latin typeface="+mn-lt"/>
              </a:rPr>
              <a:t>FDOI </a:t>
            </a:r>
            <a:br>
              <a:rPr lang="en-US" sz="3600" b="1" dirty="0">
                <a:latin typeface="+mn-lt"/>
              </a:rPr>
            </a:br>
            <a:r>
              <a:rPr lang="en-US" sz="3600" b="1" dirty="0">
                <a:latin typeface="+mn-lt"/>
              </a:rPr>
              <a:t>Combo</a:t>
            </a:r>
          </a:p>
        </p:txBody>
      </p:sp>
      <p:pic>
        <p:nvPicPr>
          <p:cNvPr id="3" name="Picture 2" descr="FDC COMBO_0001.jpg"/>
          <p:cNvPicPr>
            <a:picLocks noChangeAspect="1"/>
          </p:cNvPicPr>
          <p:nvPr/>
        </p:nvPicPr>
        <p:blipFill>
          <a:blip r:embed="rId2"/>
          <a:srcRect t="3472" r="1844" b="1620"/>
          <a:stretch>
            <a:fillRect/>
          </a:stretch>
        </p:blipFill>
        <p:spPr>
          <a:xfrm>
            <a:off x="228600" y="381000"/>
            <a:ext cx="5029200" cy="6248400"/>
          </a:xfrm>
          <a:prstGeom prst="rect">
            <a:avLst/>
          </a:prstGeom>
          <a:ln>
            <a:noFill/>
          </a:ln>
          <a:effectLst>
            <a:softEdge rad="112500"/>
          </a:effectLst>
        </p:spPr>
      </p:pic>
      <p:sp>
        <p:nvSpPr>
          <p:cNvPr id="4" name="TextBox 3"/>
          <p:cNvSpPr txBox="1"/>
          <p:nvPr/>
        </p:nvSpPr>
        <p:spPr>
          <a:xfrm>
            <a:off x="5867400" y="1981200"/>
            <a:ext cx="2667000" cy="1200329"/>
          </a:xfrm>
          <a:prstGeom prst="rect">
            <a:avLst/>
          </a:prstGeom>
          <a:noFill/>
        </p:spPr>
        <p:txBody>
          <a:bodyPr wrap="square" rtlCol="0">
            <a:spAutoFit/>
          </a:bodyPr>
          <a:lstStyle/>
          <a:p>
            <a:r>
              <a:rPr lang="en-US" dirty="0"/>
              <a:t>13c stamp issued to pay the upcoming domestic air letter rate. Effective March 2, 1974. C79</a:t>
            </a:r>
          </a:p>
        </p:txBody>
      </p:sp>
      <p:sp>
        <p:nvSpPr>
          <p:cNvPr id="5" name="TextBox 4"/>
          <p:cNvSpPr txBox="1"/>
          <p:nvPr/>
        </p:nvSpPr>
        <p:spPr>
          <a:xfrm>
            <a:off x="5867400" y="3733800"/>
            <a:ext cx="2667000" cy="2585323"/>
          </a:xfrm>
          <a:prstGeom prst="rect">
            <a:avLst/>
          </a:prstGeom>
          <a:noFill/>
        </p:spPr>
        <p:txBody>
          <a:bodyPr wrap="square" rtlCol="0">
            <a:spAutoFit/>
          </a:bodyPr>
          <a:lstStyle/>
          <a:p>
            <a:r>
              <a:rPr lang="en-US" dirty="0"/>
              <a:t>13c cut square issued as a envelope entire  for the first class domestic letter rate effective from January 1, 1976 to May 28, 1978.</a:t>
            </a:r>
          </a:p>
          <a:p>
            <a:endParaRPr lang="en-US" dirty="0"/>
          </a:p>
          <a:p>
            <a:r>
              <a:rPr lang="en-US" dirty="0"/>
              <a:t>Centennial Issue of the first commemorative envelope. U219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b="1" dirty="0">
                <a:latin typeface="+mn-lt"/>
              </a:rPr>
              <a:t>Rate Change Protest</a:t>
            </a:r>
          </a:p>
        </p:txBody>
      </p:sp>
      <p:pic>
        <p:nvPicPr>
          <p:cNvPr id="3" name="Picture 2" descr="Rate Change 2_0002.jpg"/>
          <p:cNvPicPr>
            <a:picLocks noChangeAspect="1"/>
          </p:cNvPicPr>
          <p:nvPr/>
        </p:nvPicPr>
        <p:blipFill>
          <a:blip r:embed="rId2"/>
          <a:srcRect l="4304" t="4937" r="3165" b="6203"/>
          <a:stretch>
            <a:fillRect/>
          </a:stretch>
        </p:blipFill>
        <p:spPr>
          <a:xfrm>
            <a:off x="1295400" y="990600"/>
            <a:ext cx="6553200" cy="4114800"/>
          </a:xfrm>
          <a:prstGeom prst="rect">
            <a:avLst/>
          </a:prstGeom>
          <a:ln w="19050" cap="sq">
            <a:solidFill>
              <a:srgbClr val="000000"/>
            </a:solidFill>
            <a:miter lim="800000"/>
          </a:ln>
          <a:effectLst>
            <a:outerShdw blurRad="57150" dist="50800" dir="2700000" algn="tl" rotWithShape="0">
              <a:srgbClr val="000000">
                <a:alpha val="40000"/>
              </a:srgbClr>
            </a:outerShdw>
          </a:effectLst>
        </p:spPr>
      </p:pic>
      <p:sp>
        <p:nvSpPr>
          <p:cNvPr id="4" name="TextBox 3"/>
          <p:cNvSpPr txBox="1"/>
          <p:nvPr/>
        </p:nvSpPr>
        <p:spPr>
          <a:xfrm>
            <a:off x="1066800" y="5486400"/>
            <a:ext cx="7162800" cy="369332"/>
          </a:xfrm>
          <a:prstGeom prst="rect">
            <a:avLst/>
          </a:prstGeom>
          <a:noFill/>
        </p:spPr>
        <p:txBody>
          <a:bodyPr wrap="square" rtlCol="0">
            <a:spAutoFit/>
          </a:bodyPr>
          <a:lstStyle/>
          <a:p>
            <a:pPr algn="ctr"/>
            <a:r>
              <a:rPr lang="en-US" dirty="0"/>
              <a:t>It took 100 years for the postal card rate to go from 1c to 6c. 1873-1973</a:t>
            </a:r>
          </a:p>
        </p:txBody>
      </p:sp>
      <p:sp>
        <p:nvSpPr>
          <p:cNvPr id="5" name="TextBox 4"/>
          <p:cNvSpPr txBox="1"/>
          <p:nvPr/>
        </p:nvSpPr>
        <p:spPr>
          <a:xfrm>
            <a:off x="1676400" y="6019800"/>
            <a:ext cx="6705600" cy="369332"/>
          </a:xfrm>
          <a:prstGeom prst="rect">
            <a:avLst/>
          </a:prstGeom>
          <a:noFill/>
        </p:spPr>
        <p:txBody>
          <a:bodyPr wrap="square" rtlCol="0">
            <a:spAutoFit/>
          </a:bodyPr>
          <a:lstStyle/>
          <a:p>
            <a:r>
              <a:rPr lang="en-US" dirty="0"/>
              <a:t>It took only 8 years for the rate to go from 6c to 12c. 1973-1981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1470025"/>
          </a:xfrm>
        </p:spPr>
        <p:txBody>
          <a:bodyPr/>
          <a:lstStyle/>
          <a:p>
            <a:r>
              <a:rPr lang="en-US" dirty="0"/>
              <a:t>Peachtree Corners GA</a:t>
            </a:r>
            <a:br>
              <a:rPr lang="en-US" dirty="0"/>
            </a:br>
            <a:r>
              <a:rPr lang="en-US" dirty="0"/>
              <a:t>January 27-29, 2023</a:t>
            </a:r>
          </a:p>
        </p:txBody>
      </p:sp>
      <p:sp>
        <p:nvSpPr>
          <p:cNvPr id="3" name="Subtitle 2"/>
          <p:cNvSpPr>
            <a:spLocks noGrp="1"/>
          </p:cNvSpPr>
          <p:nvPr>
            <p:ph type="subTitle" idx="1"/>
          </p:nvPr>
        </p:nvSpPr>
        <p:spPr>
          <a:xfrm>
            <a:off x="1371600" y="4495800"/>
            <a:ext cx="6400800" cy="1752600"/>
          </a:xfrm>
        </p:spPr>
        <p:txBody>
          <a:bodyPr/>
          <a:lstStyle/>
          <a:p>
            <a:r>
              <a:rPr lang="en-US" dirty="0"/>
              <a:t>Celebrating the 150 Anniversary of the first postal card</a:t>
            </a:r>
          </a:p>
        </p:txBody>
      </p:sp>
      <p:pic>
        <p:nvPicPr>
          <p:cNvPr id="1026" name="Picture 2" descr="Southeastern Stamp Expo"/>
          <p:cNvPicPr>
            <a:picLocks noChangeAspect="1" noChangeArrowheads="1"/>
          </p:cNvPicPr>
          <p:nvPr/>
        </p:nvPicPr>
        <p:blipFill>
          <a:blip r:embed="rId2"/>
          <a:srcRect/>
          <a:stretch>
            <a:fillRect/>
          </a:stretch>
        </p:blipFill>
        <p:spPr bwMode="auto">
          <a:xfrm>
            <a:off x="381000" y="457200"/>
            <a:ext cx="8534400" cy="17145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BADDE-3526-3792-37C7-FE22DFD725AC}"/>
              </a:ext>
            </a:extLst>
          </p:cNvPr>
          <p:cNvSpPr>
            <a:spLocks noGrp="1"/>
          </p:cNvSpPr>
          <p:nvPr>
            <p:ph type="title"/>
          </p:nvPr>
        </p:nvSpPr>
        <p:spPr/>
        <p:txBody>
          <a:bodyPr>
            <a:normAutofit/>
          </a:bodyPr>
          <a:lstStyle/>
          <a:p>
            <a:r>
              <a:rPr lang="en-US" sz="3600" b="1" dirty="0">
                <a:latin typeface="+mn-lt"/>
              </a:rPr>
              <a:t>Southeastern Stamp Expo Show Cancels</a:t>
            </a:r>
          </a:p>
        </p:txBody>
      </p:sp>
      <p:pic>
        <p:nvPicPr>
          <p:cNvPr id="5" name="Content Placeholder 4">
            <a:extLst>
              <a:ext uri="{FF2B5EF4-FFF2-40B4-BE49-F238E27FC236}">
                <a16:creationId xmlns:a16="http://schemas.microsoft.com/office/drawing/2014/main" id="{46E3793A-8917-3E8D-DB6B-B53EE9A15A8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2004809" y="-99809"/>
            <a:ext cx="4774217" cy="802183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963527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491. Title card: The End | Fling in the Ring (1955) | Three Stooges short  directed by Jules White | Title card, Columbia pictures, Creative  photography"/>
          <p:cNvPicPr>
            <a:picLocks noChangeAspect="1" noChangeArrowheads="1"/>
          </p:cNvPicPr>
          <p:nvPr/>
        </p:nvPicPr>
        <p:blipFill>
          <a:blip r:embed="rId2"/>
          <a:srcRect/>
          <a:stretch>
            <a:fillRect/>
          </a:stretch>
        </p:blipFill>
        <p:spPr bwMode="auto">
          <a:xfrm>
            <a:off x="0" y="0"/>
            <a:ext cx="9144000" cy="6858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2868</TotalTime>
  <Words>741</Words>
  <Application>Microsoft Office PowerPoint</Application>
  <PresentationFormat>On-screen Show (4:3)</PresentationFormat>
  <Paragraphs>122</Paragraphs>
  <Slides>43</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8" baseType="lpstr">
      <vt:lpstr>Arial</vt:lpstr>
      <vt:lpstr>Calibri</vt:lpstr>
      <vt:lpstr>Times New Roman</vt:lpstr>
      <vt:lpstr>Office Theme</vt:lpstr>
      <vt:lpstr>Acrobat Document</vt:lpstr>
      <vt:lpstr>Centenary of the U.S. Postal Card</vt:lpstr>
      <vt:lpstr>USPS Press Release</vt:lpstr>
      <vt:lpstr>Commemorative  Panel</vt:lpstr>
      <vt:lpstr>PowerPoint Presentation</vt:lpstr>
      <vt:lpstr>First Day Ceremony Program </vt:lpstr>
      <vt:lpstr>Inside Cover </vt:lpstr>
      <vt:lpstr>NAPEX Souvenir Sheet</vt:lpstr>
      <vt:lpstr>FDOI Washington DC Hand Cancels</vt:lpstr>
      <vt:lpstr>FDOI Smithsonian Station</vt:lpstr>
      <vt:lpstr>Commercial First Day Cachets</vt:lpstr>
      <vt:lpstr>Commercial First Day Cachets</vt:lpstr>
      <vt:lpstr>American First Day Cover Society </vt:lpstr>
      <vt:lpstr>PowerPoint Presentation</vt:lpstr>
      <vt:lpstr>PowerPoint Presentation</vt:lpstr>
      <vt:lpstr>Internet Add On Cachets</vt:lpstr>
      <vt:lpstr>Other First Day Cities</vt:lpstr>
      <vt:lpstr>Pre First Day Cancels</vt:lpstr>
      <vt:lpstr>Hand Back Pre First Day Cancels</vt:lpstr>
      <vt:lpstr>Tag Bar Missing : ERROR</vt:lpstr>
      <vt:lpstr>ERROR : Design Shifted Left 20-33mm</vt:lpstr>
      <vt:lpstr>Tag Bar In Normal Position </vt:lpstr>
      <vt:lpstr>Offset</vt:lpstr>
      <vt:lpstr>Tag Bar Offset Under UV Light</vt:lpstr>
      <vt:lpstr>Paper</vt:lpstr>
      <vt:lpstr>Postal History Period of Use </vt:lpstr>
      <vt:lpstr>Last Day  6c rate</vt:lpstr>
      <vt:lpstr>Rate Decrease to 7c</vt:lpstr>
      <vt:lpstr>Up Rated to 9c for Rate Change</vt:lpstr>
      <vt:lpstr>Redirected </vt:lpstr>
      <vt:lpstr>UPU Surface Mail</vt:lpstr>
      <vt:lpstr>UPU Air Mail </vt:lpstr>
      <vt:lpstr>Precancelled </vt:lpstr>
      <vt:lpstr>Airmail to the US</vt:lpstr>
      <vt:lpstr>Philatelic Celebrations : MANPEX</vt:lpstr>
      <vt:lpstr>Philatelic Celebrations</vt:lpstr>
      <vt:lpstr>Philatelic Celebrations: BALLPEX</vt:lpstr>
      <vt:lpstr>Philatelic Celebrations : BALLPEX </vt:lpstr>
      <vt:lpstr>Philatelic Celebrations </vt:lpstr>
      <vt:lpstr>FDOI  Combo</vt:lpstr>
      <vt:lpstr>Rate Change Protest</vt:lpstr>
      <vt:lpstr>Peachtree Corners GA January 27-29, 2023</vt:lpstr>
      <vt:lpstr>Southeastern Stamp Expo Show Cancels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Centenary of U.S. Postal Card</dc:title>
  <dc:creator>Owner</dc:creator>
  <cp:lastModifiedBy>rocco caponi</cp:lastModifiedBy>
  <cp:revision>28</cp:revision>
  <dcterms:created xsi:type="dcterms:W3CDTF">2022-09-29T12:42:54Z</dcterms:created>
  <dcterms:modified xsi:type="dcterms:W3CDTF">2023-01-29T05:24:48Z</dcterms:modified>
</cp:coreProperties>
</file>